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45"/>
  </p:notesMasterIdLst>
  <p:handoutMasterIdLst>
    <p:handoutMasterId r:id="rId46"/>
  </p:handoutMasterIdLst>
  <p:sldIdLst>
    <p:sldId id="272" r:id="rId2"/>
    <p:sldId id="582" r:id="rId3"/>
    <p:sldId id="624" r:id="rId4"/>
    <p:sldId id="623" r:id="rId5"/>
    <p:sldId id="269" r:id="rId6"/>
    <p:sldId id="615" r:id="rId7"/>
    <p:sldId id="309" r:id="rId8"/>
    <p:sldId id="310" r:id="rId9"/>
    <p:sldId id="311" r:id="rId10"/>
    <p:sldId id="312" r:id="rId11"/>
    <p:sldId id="625" r:id="rId12"/>
    <p:sldId id="313" r:id="rId13"/>
    <p:sldId id="314" r:id="rId14"/>
    <p:sldId id="315" r:id="rId15"/>
    <p:sldId id="316" r:id="rId16"/>
    <p:sldId id="317" r:id="rId17"/>
    <p:sldId id="618" r:id="rId18"/>
    <p:sldId id="611" r:id="rId19"/>
    <p:sldId id="610" r:id="rId20"/>
    <p:sldId id="612" r:id="rId21"/>
    <p:sldId id="619" r:id="rId22"/>
    <p:sldId id="320" r:id="rId23"/>
    <p:sldId id="266" r:id="rId24"/>
    <p:sldId id="321" r:id="rId25"/>
    <p:sldId id="322" r:id="rId26"/>
    <p:sldId id="323" r:id="rId27"/>
    <p:sldId id="324" r:id="rId28"/>
    <p:sldId id="325" r:id="rId29"/>
    <p:sldId id="326" r:id="rId30"/>
    <p:sldId id="328" r:id="rId31"/>
    <p:sldId id="329" r:id="rId32"/>
    <p:sldId id="330" r:id="rId33"/>
    <p:sldId id="271" r:id="rId34"/>
    <p:sldId id="595" r:id="rId35"/>
    <p:sldId id="596" r:id="rId36"/>
    <p:sldId id="597" r:id="rId37"/>
    <p:sldId id="604" r:id="rId38"/>
    <p:sldId id="599" r:id="rId39"/>
    <p:sldId id="602" r:id="rId40"/>
    <p:sldId id="626" r:id="rId41"/>
    <p:sldId id="574" r:id="rId42"/>
    <p:sldId id="627" r:id="rId43"/>
    <p:sldId id="304" r:id="rId44"/>
  </p:sldIdLst>
  <p:sldSz cx="9144000" cy="6858000" type="screen4x3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F7F7F"/>
    <a:srgbClr val="E8E8E8"/>
    <a:srgbClr val="F2F2F2"/>
    <a:srgbClr val="4C4C4C"/>
    <a:srgbClr val="565656"/>
    <a:srgbClr val="2A5DA5"/>
    <a:srgbClr val="2A67A5"/>
    <a:srgbClr val="2A71A5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1095" autoAdjust="0"/>
  </p:normalViewPr>
  <p:slideViewPr>
    <p:cSldViewPr snapToGrid="0" snapToObjects="1">
      <p:cViewPr varScale="1">
        <p:scale>
          <a:sx n="65" d="100"/>
          <a:sy n="65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2234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B896F55-051E-5448-B8E8-A0AA6DBFC1A7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D17E79A-386B-3949-83DC-43D056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0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26A04D-BCCE-4E66-B59C-F3A4ECED90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0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26A04D-BCCE-4E66-B59C-F3A4ECED90B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20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90FD-72B9-4CB8-A0C3-0CE339DCE0D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4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2EBC7-C050-4D2A-B63A-B94A2ECED769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06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4995F-217A-4664-9117-36BFADE11233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 flipV="1">
            <a:off x="0" y="5029200"/>
            <a:ext cx="9144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45920"/>
            <a:ext cx="7772400" cy="1827842"/>
          </a:xfrm>
        </p:spPr>
        <p:txBody>
          <a:bodyPr lIns="0" tIns="0" rIns="0" bIns="0" anchor="b">
            <a:noAutofit/>
          </a:bodyPr>
          <a:lstStyle>
            <a:lvl1pPr algn="r">
              <a:defRPr sz="36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66160"/>
            <a:ext cx="7772400" cy="686376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8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pic>
        <p:nvPicPr>
          <p:cNvPr id="12" name="Picture 11" descr="NCI-Logo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10325"/>
            <a:ext cx="4974336" cy="47457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5727700"/>
            <a:ext cx="22860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711121A0-0B09-1C4A-9AF6-B302745758D8}" type="datetime4">
              <a:rPr lang="en-US" smtClean="0"/>
              <a:pPr>
                <a:defRPr/>
              </a:pPr>
              <a:t>June 17,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36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19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8" name="Picture 7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46911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0704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2568989" y="2915920"/>
            <a:ext cx="4052793" cy="1007110"/>
            <a:chOff x="1524000" y="2654300"/>
            <a:chExt cx="6235066" cy="1549400"/>
          </a:xfrm>
        </p:grpSpPr>
        <p:pic>
          <p:nvPicPr>
            <p:cNvPr id="4" name="Picture 3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1" y="2844800"/>
              <a:ext cx="4253865" cy="1162050"/>
            </a:xfrm>
            <a:prstGeom prst="rect">
              <a:avLst/>
            </a:prstGeom>
          </p:spPr>
        </p:pic>
        <p:pic>
          <p:nvPicPr>
            <p:cNvPr id="5" name="Picture 4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654300"/>
              <a:ext cx="1549400" cy="1549400"/>
            </a:xfrm>
            <a:prstGeom prst="rect">
              <a:avLst/>
            </a:prstGeom>
          </p:spPr>
        </p:pic>
      </p:grpSp>
      <p:sp>
        <p:nvSpPr>
          <p:cNvPr id="6" name="TextBox 13"/>
          <p:cNvSpPr txBox="1">
            <a:spLocks noChangeArrowheads="1"/>
          </p:cNvSpPr>
          <p:nvPr userDrawn="1"/>
        </p:nvSpPr>
        <p:spPr bwMode="auto">
          <a:xfrm>
            <a:off x="1684260" y="6083300"/>
            <a:ext cx="5811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0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14300"/>
            <a:ext cx="7315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3581400" cy="494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581400" cy="494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2178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7424B-ADAD-4805-B4D1-EBF6213DA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34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6630E-22DA-4396-9AB3-4F91229AE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1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34256" y="0"/>
            <a:ext cx="4297680" cy="6858000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3c</a:t>
            </a:r>
          </a:p>
          <a:p>
            <a:r>
              <a:rPr lang="en-US" dirty="0"/>
              <a:t>Agenda Item 4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737360"/>
            <a:ext cx="3017520" cy="18288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pic>
        <p:nvPicPr>
          <p:cNvPr id="2" name="Picture 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C8C60-5D08-4ABF-910C-01C05E679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05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B96588-2CB0-4468-BB2B-6D4361BF9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80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3762-E023-4E39-AEC4-986B4C198CA6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BB2-037D-451E-9851-6AC138B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38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F5D03-B8B7-4557-AB63-6E910E13F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6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428999" y="2423160"/>
            <a:ext cx="5029199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4343400"/>
            <a:ext cx="5022892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7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152527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3227070" cy="6858000"/>
          </a:xfrm>
          <a:prstGeom prst="homePlate">
            <a:avLst>
              <a:gd name="adj" fmla="val 42671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0" y="2423160"/>
            <a:ext cx="4062728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chemeClr val="tx2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69" y="4343400"/>
            <a:ext cx="4056421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3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828800"/>
            <a:ext cx="7772400" cy="32004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8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6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4000" b="1" baseline="0">
                <a:solidFill>
                  <a:schemeClr val="accent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87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63538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05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63A80243-55C2-1C49-BA61-21AC8F55AA45}" type="datetime4">
              <a:rPr lang="en-US" smtClean="0"/>
              <a:t>June 17, 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rgbClr val="7F7F7F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755" r:id="rId2"/>
    <p:sldLayoutId id="2147483819" r:id="rId3"/>
    <p:sldLayoutId id="2147483820" r:id="rId4"/>
    <p:sldLayoutId id="2147483821" r:id="rId5"/>
    <p:sldLayoutId id="2147483770" r:id="rId6"/>
    <p:sldLayoutId id="2147483825" r:id="rId7"/>
    <p:sldLayoutId id="2147483771" r:id="rId8"/>
    <p:sldLayoutId id="2147483827" r:id="rId9"/>
    <p:sldLayoutId id="2147483772" r:id="rId10"/>
    <p:sldLayoutId id="2147483828" r:id="rId11"/>
    <p:sldLayoutId id="2147483773" r:id="rId12"/>
    <p:sldLayoutId id="2147483829" r:id="rId13"/>
    <p:sldLayoutId id="2147483763" r:id="rId14"/>
    <p:sldLayoutId id="2147483807" r:id="rId15"/>
    <p:sldLayoutId id="2147483822" r:id="rId16"/>
    <p:sldLayoutId id="2147483833" r:id="rId17"/>
    <p:sldLayoutId id="2147483834" r:id="rId18"/>
    <p:sldLayoutId id="2147483835" r:id="rId19"/>
    <p:sldLayoutId id="2147483837" r:id="rId20"/>
    <p:sldLayoutId id="2147483838" r:id="rId21"/>
    <p:sldLayoutId id="2147483839" r:id="rId22"/>
    <p:sldLayoutId id="2147483840" r:id="rId23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accent4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0"/>
        </a:spcAft>
        <a:buClr>
          <a:schemeClr val="accent1"/>
        </a:buClr>
        <a:buFont typeface="Wingdings" charset="0"/>
        <a:buChar char="§"/>
        <a:defRPr sz="2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0"/>
        </a:spcAft>
        <a:buClr>
          <a:schemeClr val="accent1"/>
        </a:buClr>
        <a:buFont typeface="Wingdings" charset="0"/>
        <a:buChar char="§"/>
        <a:defRPr sz="24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0"/>
        </a:spcAft>
        <a:buClr>
          <a:schemeClr val="accent1"/>
        </a:buClr>
        <a:buFont typeface="Wingdings" charset="0"/>
        <a:buChar char="§"/>
        <a:defRPr sz="24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rpnet.org/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iacrn.wildapricot.org/" TargetMode="Externa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dm.org/" TargetMode="Externa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.org/" TargetMode="Externa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base.ich.org/sites/default/files/E6_R2_Addendum.pdf" TargetMode="External"/><Relationship Id="rId3" Type="http://schemas.openxmlformats.org/officeDocument/2006/relationships/hyperlink" Target="https://ccrod.cancer.gov/confluence/display/CCRCRO/Clinical+Trials+Orientation+Modules" TargetMode="External"/><Relationship Id="rId7" Type="http://schemas.openxmlformats.org/officeDocument/2006/relationships/hyperlink" Target="https://www.fda.gov/regulatory-information/search-fda-guidance-documents" TargetMode="External"/><Relationship Id="rId2" Type="http://schemas.openxmlformats.org/officeDocument/2006/relationships/hyperlink" Target="https://acrpnet.org/courses/introduction-clinical-trial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hhs.gov/ohrp/regulations-and-policy/guidance/index.html" TargetMode="External"/><Relationship Id="rId5" Type="http://schemas.openxmlformats.org/officeDocument/2006/relationships/hyperlink" Target="https://www.hhs.gov/ohrp/education-and-outreach/online-education/index.html" TargetMode="External"/><Relationship Id="rId4" Type="http://schemas.openxmlformats.org/officeDocument/2006/relationships/hyperlink" Target="https://www.coursera.org/courses?query=clinical%20trials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/>
              <a:t>The Clinical Research Team: Roles and Responsibilities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685800" y="3786877"/>
            <a:ext cx="7772400" cy="686376"/>
          </a:xfrm>
        </p:spPr>
        <p:txBody>
          <a:bodyPr/>
          <a:lstStyle/>
          <a:p>
            <a:r>
              <a:rPr lang="en-US" dirty="0"/>
              <a:t>Elizabeth Ness, MS, BSN, RN</a:t>
            </a:r>
          </a:p>
          <a:p>
            <a:r>
              <a:rPr lang="en-US" dirty="0"/>
              <a:t>Director, Office of Education and Compliance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521" y="126610"/>
            <a:ext cx="8165592" cy="1120091"/>
          </a:xfrm>
        </p:spPr>
        <p:txBody>
          <a:bodyPr/>
          <a:lstStyle/>
          <a:p>
            <a:pPr eaLnBrk="1" hangingPunct="1"/>
            <a:r>
              <a:rPr lang="en-US" dirty="0"/>
              <a:t>Role of the Investigator:</a:t>
            </a:r>
            <a:br>
              <a:rPr lang="en-US" dirty="0"/>
            </a:br>
            <a:r>
              <a:rPr lang="en-US" dirty="0"/>
              <a:t>Drugs or Biologics…</a:t>
            </a:r>
            <a:endParaRPr lang="en-US" b="0" i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sz="3200" dirty="0"/>
              <a:t>Investigator’s responsibilities in conducting clinical investigations of </a:t>
            </a:r>
            <a:r>
              <a:rPr lang="en-US" sz="3200" b="1" i="1" dirty="0"/>
              <a:t>drugs </a:t>
            </a:r>
            <a:r>
              <a:rPr lang="en-US" sz="3200" dirty="0"/>
              <a:t>or </a:t>
            </a:r>
            <a:r>
              <a:rPr lang="en-US" sz="3200" b="1" i="1" dirty="0"/>
              <a:t>biologics </a:t>
            </a:r>
            <a:r>
              <a:rPr lang="en-US" sz="3200" dirty="0"/>
              <a:t>are provided in 21 CFR Part 312</a:t>
            </a:r>
          </a:p>
          <a:p>
            <a:r>
              <a:rPr lang="en-US" sz="3200" dirty="0"/>
              <a:t>Many of these responsibilities are included in the required investigator’s signed statement, Form FDA-1572</a:t>
            </a:r>
          </a:p>
        </p:txBody>
      </p:sp>
    </p:spTree>
    <p:extLst>
      <p:ext uri="{BB962C8B-B14F-4D97-AF65-F5344CB8AC3E}">
        <p14:creationId xmlns:p14="http://schemas.microsoft.com/office/powerpoint/2010/main" val="3831442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521" y="126610"/>
            <a:ext cx="8165592" cy="1120091"/>
          </a:xfrm>
        </p:spPr>
        <p:txBody>
          <a:bodyPr/>
          <a:lstStyle/>
          <a:p>
            <a:pPr eaLnBrk="1" hangingPunct="1"/>
            <a:r>
              <a:rPr lang="en-US" dirty="0"/>
              <a:t>…Role of the Investigator:</a:t>
            </a:r>
            <a:br>
              <a:rPr lang="en-US" dirty="0"/>
            </a:br>
            <a:r>
              <a:rPr lang="en-US" dirty="0"/>
              <a:t>Drugs or Biologics</a:t>
            </a:r>
            <a:endParaRPr lang="en-US" b="0" i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3200" dirty="0"/>
              <a:t>Page 2, Section 9 lists the commitments of the Investigator</a:t>
            </a:r>
          </a:p>
          <a:p>
            <a:pPr lvl="2"/>
            <a:r>
              <a:rPr lang="en-US" dirty="0"/>
              <a:t>Conduct study according to current protocol</a:t>
            </a:r>
          </a:p>
          <a:p>
            <a:pPr lvl="2"/>
            <a:r>
              <a:rPr lang="en-US" dirty="0"/>
              <a:t>Personally conduct or supervise the described investigation(s). </a:t>
            </a:r>
          </a:p>
          <a:p>
            <a:pPr lvl="2"/>
            <a:r>
              <a:rPr lang="en-US" dirty="0"/>
              <a:t>Ensure that all team members assisting in the conduct of the study are informed about their obligations</a:t>
            </a:r>
          </a:p>
          <a:p>
            <a:pPr marL="0" indent="0">
              <a:buNone/>
            </a:pP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058765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Form 1572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Form 1572 is updated as needed</a:t>
            </a:r>
          </a:p>
          <a:p>
            <a:pPr eaLnBrk="1" hangingPunct="1"/>
            <a:r>
              <a:rPr lang="en-US" sz="3200" dirty="0"/>
              <a:t>All copies of the Form 1572 are to be maintained in the regulatory binder</a:t>
            </a:r>
          </a:p>
          <a:p>
            <a:pPr eaLnBrk="1" hangingPunct="1"/>
            <a:r>
              <a:rPr lang="en-US" sz="3200" dirty="0"/>
              <a:t>One Form 1572 per protocol per site</a:t>
            </a:r>
          </a:p>
          <a:p>
            <a:pPr lvl="1"/>
            <a:r>
              <a:rPr lang="en-US" sz="2800" dirty="0"/>
              <a:t>Note: For NCI studies, one Form 1572 per investigator</a:t>
            </a:r>
          </a:p>
          <a:p>
            <a:pPr eaLnBrk="1" hangingPunct="1"/>
            <a:r>
              <a:rPr lang="en-US" sz="3200" dirty="0"/>
              <a:t>FDA’s 2010 </a:t>
            </a:r>
            <a:r>
              <a:rPr lang="en-US" sz="3200" i="1" dirty="0"/>
              <a:t>Information Sheet : Guidance for Sponsors, Clinical Investigators, and IRBs: Frequently Asked Questions—Statement of Investigator (Form FDA 1572)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5829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1521" y="165866"/>
            <a:ext cx="8165592" cy="1246700"/>
          </a:xfrm>
        </p:spPr>
        <p:txBody>
          <a:bodyPr/>
          <a:lstStyle/>
          <a:p>
            <a:pPr eaLnBrk="1" hangingPunct="1"/>
            <a:r>
              <a:rPr lang="en-US" dirty="0"/>
              <a:t>Role of the Investigator:</a:t>
            </a:r>
            <a:br>
              <a:rPr lang="en-US" dirty="0"/>
            </a:br>
            <a:r>
              <a:rPr lang="en-US" dirty="0"/>
              <a:t>Devices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481521" y="1609513"/>
            <a:ext cx="8165592" cy="4800600"/>
          </a:xfrm>
        </p:spPr>
        <p:txBody>
          <a:bodyPr/>
          <a:lstStyle/>
          <a:p>
            <a:pPr eaLnBrk="1" hangingPunct="1"/>
            <a:r>
              <a:rPr lang="en-US" sz="3200" dirty="0"/>
              <a:t>Investigator’s responsibilities in conducting clinical investigations of a </a:t>
            </a:r>
            <a:r>
              <a:rPr lang="en-US" sz="3200" b="1" i="1" dirty="0"/>
              <a:t>medical device </a:t>
            </a:r>
            <a:r>
              <a:rPr lang="en-US" sz="3200" dirty="0"/>
              <a:t>are provided in 21 CFR Part 812, including the requirement that there be a signed agreement between the investigator and sponsor</a:t>
            </a:r>
          </a:p>
          <a:p>
            <a:pPr lvl="1" eaLnBrk="1" hangingPunct="1"/>
            <a:r>
              <a:rPr lang="en-US" sz="2800" dirty="0"/>
              <a:t>Device regulations do not require the use of a specific form for an investigator’s statement</a:t>
            </a:r>
          </a:p>
        </p:txBody>
      </p:sp>
    </p:spTree>
    <p:extLst>
      <p:ext uri="{BB962C8B-B14F-4D97-AF65-F5344CB8AC3E}">
        <p14:creationId xmlns:p14="http://schemas.microsoft.com/office/powerpoint/2010/main" val="414565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FDA Guidance…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493776" y="1271888"/>
            <a:ext cx="8165592" cy="4800600"/>
          </a:xfrm>
        </p:spPr>
        <p:txBody>
          <a:bodyPr/>
          <a:lstStyle/>
          <a:p>
            <a:pPr eaLnBrk="1" hangingPunct="1"/>
            <a:r>
              <a:rPr lang="en-US" sz="3200" dirty="0"/>
              <a:t>FDA 2009 guidance document provides overview of Investigator responsibilities in drug, biological product, or medical device studies</a:t>
            </a:r>
            <a:endParaRPr lang="en-US" sz="3200" b="1" dirty="0"/>
          </a:p>
          <a:p>
            <a:pPr eaLnBrk="1" hangingPunct="1"/>
            <a:r>
              <a:rPr lang="en-US" sz="3200" dirty="0"/>
              <a:t>Protecting the rights, safety, and welfare of study subjects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/>
              <a:t>Reasonable medical care necessitated by participation in a clinical trial 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/>
              <a:t>Reasonable access to medical care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/>
              <a:t>Protocol violations that present unreasonable risk</a:t>
            </a:r>
          </a:p>
          <a:p>
            <a:pPr eaLnBrk="1" hangingPunct="1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7545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76" y="627140"/>
            <a:ext cx="8165592" cy="423193"/>
          </a:xfrm>
        </p:spPr>
        <p:txBody>
          <a:bodyPr/>
          <a:lstStyle/>
          <a:p>
            <a:pPr eaLnBrk="1" hangingPunct="1"/>
            <a:r>
              <a:rPr lang="en-US" dirty="0"/>
              <a:t>…FDA Guidance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Supervisory activities associated with the conduct of a clinical trial including: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/>
              <a:t>Appropriate delegation of study-related tasks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/>
              <a:t>Adequate training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/>
              <a:t>Adequate supervision of the conduct of ongoing clinical trial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/>
              <a:t>Investigator's responsibilities for oversight of other parties involved in the conduct of a clinical trial</a:t>
            </a:r>
          </a:p>
          <a:p>
            <a:pPr eaLnBrk="1" hangingPunct="1"/>
            <a:endParaRPr lang="en-US" sz="3600" dirty="0"/>
          </a:p>
          <a:p>
            <a:pPr eaLnBrk="1" hangingPunct="1"/>
            <a:endParaRPr lang="en-US" dirty="0"/>
          </a:p>
          <a:p>
            <a:pPr lvl="2" eaLnBrk="1" hangingPunct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8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ICH GCP and the Investigator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493776" y="1229685"/>
            <a:ext cx="8165592" cy="4800600"/>
          </a:xfrm>
        </p:spPr>
        <p:txBody>
          <a:bodyPr/>
          <a:lstStyle/>
          <a:p>
            <a:r>
              <a:rPr lang="en-US" sz="2800" dirty="0"/>
              <a:t>Investigator qualifications &amp; agreements</a:t>
            </a:r>
          </a:p>
          <a:p>
            <a:r>
              <a:rPr lang="en-US" sz="2800" dirty="0"/>
              <a:t>Adequate resources</a:t>
            </a:r>
          </a:p>
          <a:p>
            <a:r>
              <a:rPr lang="en-US" sz="2800" dirty="0"/>
              <a:t>Medical care of trial subjects</a:t>
            </a:r>
          </a:p>
          <a:p>
            <a:r>
              <a:rPr lang="en-US" sz="2800" dirty="0"/>
              <a:t>Communication with the IRB</a:t>
            </a:r>
          </a:p>
          <a:p>
            <a:r>
              <a:rPr lang="en-US" sz="2800" dirty="0"/>
              <a:t>Compliance with protocol</a:t>
            </a:r>
          </a:p>
          <a:p>
            <a:r>
              <a:rPr lang="en-US" sz="2800" dirty="0"/>
              <a:t>Investigational product</a:t>
            </a:r>
          </a:p>
          <a:p>
            <a:r>
              <a:rPr lang="en-US" sz="2800" dirty="0"/>
              <a:t>Randomization procedures and </a:t>
            </a:r>
            <a:r>
              <a:rPr lang="en-US" sz="2800" dirty="0" err="1"/>
              <a:t>unblinding</a:t>
            </a:r>
            <a:endParaRPr lang="en-US" sz="2800" dirty="0"/>
          </a:p>
          <a:p>
            <a:r>
              <a:rPr lang="en-US" sz="2800" dirty="0"/>
              <a:t>Informed consent</a:t>
            </a:r>
          </a:p>
          <a:p>
            <a:r>
              <a:rPr lang="en-US" sz="2800" dirty="0"/>
              <a:t>Record and reports</a:t>
            </a:r>
          </a:p>
          <a:p>
            <a:r>
              <a:rPr lang="en-US" sz="2800" dirty="0"/>
              <a:t>Safety reporting</a:t>
            </a:r>
          </a:p>
          <a:p>
            <a:r>
              <a:rPr lang="en-US" sz="2800" dirty="0"/>
              <a:t>Premature termination of trial</a:t>
            </a:r>
          </a:p>
          <a:p>
            <a:r>
              <a:rPr lang="en-US" sz="2800" dirty="0"/>
              <a:t>Final report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303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Delegation &amp; Supervision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Individuals who are delegated tasks: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Are qualified/licensed to perform the tasks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Credentialed per CC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Receive adequate training on the delegated tasks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Understand the study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Supervision by PI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Documentation that PI is involved in the ongoing conduct of the study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Documentation of PI supervision or oversight individual not in PI’s employ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2" eaLnBrk="1" hangingPunct="1"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5415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367126"/>
            <a:ext cx="8165592" cy="423193"/>
          </a:xfrm>
        </p:spPr>
        <p:txBody>
          <a:bodyPr/>
          <a:lstStyle/>
          <a:p>
            <a:r>
              <a:rPr lang="en-US" dirty="0"/>
              <a:t>Delegated Research Activities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16734"/>
              </p:ext>
            </p:extLst>
          </p:nvPr>
        </p:nvGraphicFramePr>
        <p:xfrm>
          <a:off x="254508" y="966737"/>
          <a:ext cx="8625840" cy="52904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{ED083AE6-46FA-4A59-8FB0-9F97EB10719F}</a:tableStyleId>
              </a:tblPr>
              <a:tblGrid>
                <a:gridCol w="4232382">
                  <a:extLst>
                    <a:ext uri="{9D8B030D-6E8A-4147-A177-3AD203B41FA5}">
                      <a16:colId xmlns:a16="http://schemas.microsoft.com/office/drawing/2014/main" val="2286915591"/>
                    </a:ext>
                  </a:extLst>
                </a:gridCol>
                <a:gridCol w="4393458">
                  <a:extLst>
                    <a:ext uri="{9D8B030D-6E8A-4147-A177-3AD203B41FA5}">
                      <a16:colId xmlns:a16="http://schemas.microsoft.com/office/drawing/2014/main" val="475905974"/>
                    </a:ext>
                  </a:extLst>
                </a:gridCol>
              </a:tblGrid>
              <a:tr h="4540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Obtain informed consent 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Study drug storage and temperature monitoring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868065"/>
                  </a:ext>
                </a:extLst>
              </a:tr>
              <a:tr h="1251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Subject selection/recruitment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Sample collection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285319"/>
                  </a:ext>
                </a:extLst>
              </a:tr>
              <a:tr h="1251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Confirm eligibility (review inclusion/exclusion criteria)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Sample processing and/or shipment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662425"/>
                  </a:ext>
                </a:extLst>
              </a:tr>
              <a:tr h="6004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Obtain medical history (source documents)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Evaluate study-related test results 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295691"/>
                  </a:ext>
                </a:extLst>
              </a:tr>
              <a:tr h="3672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Perform physical exam 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Use of Registration system 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01127"/>
                  </a:ext>
                </a:extLst>
              </a:tr>
              <a:tr h="1251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Conduct study visit procedure as outlined in the protocol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Make entries/Corrections on (e)CRFs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568219"/>
                  </a:ext>
                </a:extLst>
              </a:tr>
              <a:tr h="6560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Make study-related medical decisions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Sign- off on (e)CRFs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241485"/>
                  </a:ext>
                </a:extLst>
              </a:tr>
              <a:tr h="193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Assess AEs/SAEs including attribution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Maintain essential documents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358298"/>
                  </a:ext>
                </a:extLst>
              </a:tr>
              <a:tr h="609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Dispense study drug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Perform study-related assessments as per protocol 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8736287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Perform drug accountability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Regulatory submissions</a:t>
                      </a:r>
                      <a:endParaRPr lang="en-US" sz="3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610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964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Delegation of Tasks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028700"/>
            <a:ext cx="8165592" cy="4800600"/>
          </a:xfrm>
        </p:spPr>
        <p:txBody>
          <a:bodyPr/>
          <a:lstStyle/>
          <a:p>
            <a:r>
              <a:rPr lang="en-US" dirty="0"/>
              <a:t>Log that allows PI to note delegation of research related tasks</a:t>
            </a:r>
          </a:p>
          <a:p>
            <a:r>
              <a:rPr lang="en-US" dirty="0"/>
              <a:t>Delegation based on education, training, and experience, and state licensure ,when relevant</a:t>
            </a:r>
          </a:p>
          <a:p>
            <a:r>
              <a:rPr lang="en-US" dirty="0"/>
              <a:t>Meet the expectation of the FDA guidance </a:t>
            </a:r>
          </a:p>
          <a:p>
            <a:r>
              <a:rPr lang="en-US" dirty="0"/>
              <a:t>Fulfill FDA regulations 21 CFR 312.53 </a:t>
            </a:r>
          </a:p>
          <a:p>
            <a:r>
              <a:rPr lang="en-US" dirty="0"/>
              <a:t>Fulfill the requirements stated in ICH GCP E6 Guideline Section 4.1.5</a:t>
            </a:r>
          </a:p>
          <a:p>
            <a:r>
              <a:rPr lang="en-US" dirty="0"/>
              <a:t>Address the requirement in Section 8 of ICH GCP 8.3.24 “signature sheet” </a:t>
            </a:r>
          </a:p>
        </p:txBody>
      </p:sp>
    </p:spTree>
    <p:extLst>
      <p:ext uri="{BB962C8B-B14F-4D97-AF65-F5344CB8AC3E}">
        <p14:creationId xmlns:p14="http://schemas.microsoft.com/office/powerpoint/2010/main" val="770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/>
              <a:t>Investigator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Sub-investigators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Study </a:t>
            </a:r>
            <a:r>
              <a:rPr lang="en-US" dirty="0"/>
              <a:t>Coordinator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Clinical Data Manager</a:t>
            </a:r>
          </a:p>
          <a:p>
            <a:pPr>
              <a:spcAft>
                <a:spcPts val="0"/>
              </a:spcAft>
            </a:pPr>
            <a:r>
              <a:rPr lang="en-US" dirty="0"/>
              <a:t>Participant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Resources</a:t>
            </a:r>
          </a:p>
          <a:p>
            <a:pPr lvl="1">
              <a:spcAft>
                <a:spcPts val="0"/>
              </a:spcAft>
            </a:pPr>
            <a:r>
              <a:rPr lang="en-US" dirty="0"/>
              <a:t>Websites</a:t>
            </a:r>
          </a:p>
          <a:p>
            <a:pPr lvl="1">
              <a:spcAft>
                <a:spcPts val="0"/>
              </a:spcAft>
            </a:pPr>
            <a:r>
              <a:rPr lang="en-US" dirty="0"/>
              <a:t>Professional Organizations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4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09475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838737"/>
            <a:ext cx="8165592" cy="423193"/>
          </a:xfrm>
        </p:spPr>
        <p:txBody>
          <a:bodyPr/>
          <a:lstStyle/>
          <a:p>
            <a:r>
              <a:rPr lang="en-US" dirty="0"/>
              <a:t>Delegation Log Initiation and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2742411"/>
          </a:xfrm>
        </p:spPr>
        <p:txBody>
          <a:bodyPr/>
          <a:lstStyle/>
          <a:p>
            <a:r>
              <a:rPr lang="en-US" dirty="0"/>
              <a:t>What is your team process? </a:t>
            </a:r>
          </a:p>
          <a:p>
            <a:r>
              <a:rPr lang="en-US" dirty="0"/>
              <a:t>How does PI know who to delegate what to in terms of training and licensure?</a:t>
            </a:r>
          </a:p>
          <a:p>
            <a:r>
              <a:rPr lang="en-US" dirty="0"/>
              <a:t>What do you do if you don’t feel comfortable with a task that has been delegated to you?</a:t>
            </a:r>
          </a:p>
          <a:p>
            <a:r>
              <a:rPr lang="en-US" dirty="0"/>
              <a:t>Does the log include who will cover for the PI?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7364C3-2495-451E-B003-67B090F29B0A}"/>
              </a:ext>
            </a:extLst>
          </p:cNvPr>
          <p:cNvSpPr txBox="1"/>
          <p:nvPr/>
        </p:nvSpPr>
        <p:spPr>
          <a:xfrm>
            <a:off x="1580860" y="4769647"/>
            <a:ext cx="59822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n-lt"/>
              </a:rPr>
              <a:t>Reminder: Update the log in a timely manner as new personnel are added or removed and/or study roles and responsibilities change</a:t>
            </a:r>
          </a:p>
        </p:txBody>
      </p:sp>
    </p:spTree>
    <p:extLst>
      <p:ext uri="{BB962C8B-B14F-4D97-AF65-F5344CB8AC3E}">
        <p14:creationId xmlns:p14="http://schemas.microsoft.com/office/powerpoint/2010/main" val="709648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E427-6CE1-4686-B2E1-43DB25243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 Additional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42CB2-5FD1-425E-9572-F0C39016669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521" y="1164712"/>
            <a:ext cx="8165592" cy="4800600"/>
          </a:xfrm>
        </p:spPr>
        <p:txBody>
          <a:bodyPr/>
          <a:lstStyle/>
          <a:p>
            <a:r>
              <a:rPr lang="en-US" sz="3200" dirty="0"/>
              <a:t>Communication</a:t>
            </a:r>
          </a:p>
          <a:p>
            <a:pPr lvl="1"/>
            <a:r>
              <a:rPr lang="en-US" sz="2800" dirty="0"/>
              <a:t>Team</a:t>
            </a:r>
          </a:p>
          <a:p>
            <a:pPr lvl="1"/>
            <a:r>
              <a:rPr lang="en-US" sz="2800" dirty="0"/>
              <a:t>Outside of team</a:t>
            </a:r>
          </a:p>
          <a:p>
            <a:pPr lvl="1"/>
            <a:r>
              <a:rPr lang="en-US" sz="2800" dirty="0"/>
              <a:t>Coverage for PI </a:t>
            </a:r>
          </a:p>
          <a:p>
            <a:r>
              <a:rPr lang="en-US" sz="3200" dirty="0"/>
              <a:t>Eligibility determination</a:t>
            </a:r>
          </a:p>
          <a:p>
            <a:r>
              <a:rPr lang="en-US" sz="3200" dirty="0"/>
              <a:t>Documentation</a:t>
            </a:r>
          </a:p>
          <a:p>
            <a:r>
              <a:rPr lang="en-US" sz="3200" dirty="0"/>
              <a:t>Data/Data Safety Monitoring Plan</a:t>
            </a:r>
          </a:p>
          <a:p>
            <a:r>
              <a:rPr lang="en-US" sz="3200" dirty="0"/>
              <a:t>Reportable event</a:t>
            </a:r>
          </a:p>
          <a:p>
            <a:r>
              <a:rPr lang="en-US" sz="3200" dirty="0"/>
              <a:t>Monitoring/auditing</a:t>
            </a:r>
          </a:p>
          <a:p>
            <a:r>
              <a:rPr lang="en-US" sz="3200" dirty="0"/>
              <a:t>Developing a Corrective and Preventive Action (CAPA) plan</a:t>
            </a:r>
          </a:p>
          <a:p>
            <a:endParaRPr lang="en-US" sz="3200" dirty="0"/>
          </a:p>
          <a:p>
            <a:endParaRPr lang="en-US" sz="3200" dirty="0"/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9510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Sub-Investigator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/>
              <a:t>"Any individual member of the clinical trial team designated and supervised by the investigator at a trial site to perform critical trial-related procedures and/or to make important trial-related decisions (e.g., associates, residents, research fellows)."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Include in block #6 of the </a:t>
            </a:r>
            <a:r>
              <a:rPr lang="en-US" dirty="0"/>
              <a:t>FDA Form 1572</a:t>
            </a:r>
            <a:endParaRPr lang="en-US" sz="2800" dirty="0"/>
          </a:p>
          <a:p>
            <a:pPr eaLnBrk="1" hangingPunct="1">
              <a:spcBef>
                <a:spcPts val="0"/>
              </a:spcBef>
            </a:pPr>
            <a:r>
              <a:rPr lang="en-US" dirty="0"/>
              <a:t>Note for NCI studies: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investigator will need to have a Form 1572 which is accessed online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Registration and Credential Repository </a:t>
            </a:r>
          </a:p>
        </p:txBody>
      </p:sp>
    </p:spTree>
    <p:extLst>
      <p:ext uri="{BB962C8B-B14F-4D97-AF65-F5344CB8AC3E}">
        <p14:creationId xmlns:p14="http://schemas.microsoft.com/office/powerpoint/2010/main" val="917390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776" y="240496"/>
            <a:ext cx="8165592" cy="5982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800" spc="-90" dirty="0"/>
              <a:t>Study Coordinator</a:t>
            </a:r>
            <a:endParaRPr sz="3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020C63-EE22-4B27-B713-AC287739292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11275" y="1381627"/>
            <a:ext cx="8165592" cy="4800600"/>
          </a:xfrm>
        </p:spPr>
        <p:txBody>
          <a:bodyPr/>
          <a:lstStyle/>
          <a:p>
            <a:pPr marL="231775" marR="5080" indent="-219075">
              <a:spcBef>
                <a:spcPts val="0"/>
              </a:spcBef>
            </a:pPr>
            <a:r>
              <a:rPr lang="en-US" spc="-95" dirty="0">
                <a:latin typeface="Arial" panose="020B0604020202020204" pitchFamily="34" charset="0"/>
                <a:cs typeface="Arial" panose="020B0604020202020204" pitchFamily="34" charset="0"/>
              </a:rPr>
              <a:t>Manages</a:t>
            </a:r>
            <a:r>
              <a:rPr lang="en-US" spc="-1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7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95" dirty="0">
                <a:latin typeface="Arial" panose="020B0604020202020204" pitchFamily="34" charset="0"/>
                <a:cs typeface="Arial" panose="020B0604020202020204" pitchFamily="34" charset="0"/>
              </a:rPr>
              <a:t>conducts</a:t>
            </a:r>
            <a:r>
              <a:rPr lang="en-US" spc="-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7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pc="-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95" dirty="0">
                <a:latin typeface="Arial" panose="020B0604020202020204" pitchFamily="34" charset="0"/>
                <a:cs typeface="Arial" panose="020B0604020202020204" pitchFamily="34" charset="0"/>
              </a:rPr>
              <a:t>day-to-day</a:t>
            </a:r>
            <a:r>
              <a:rPr lang="en-US" spc="-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85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n-US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0" dirty="0">
                <a:latin typeface="Arial" panose="020B0604020202020204" pitchFamily="34" charset="0"/>
                <a:cs typeface="Arial" panose="020B0604020202020204" pitchFamily="34" charset="0"/>
              </a:rPr>
              <a:t>activities  </a:t>
            </a:r>
            <a:r>
              <a:rPr lang="en-US" spc="-5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pc="-95" dirty="0">
                <a:latin typeface="Arial" panose="020B0604020202020204" pitchFamily="34" charset="0"/>
                <a:cs typeface="Arial" panose="020B0604020202020204" pitchFamily="34" charset="0"/>
              </a:rPr>
              <a:t>accordance </a:t>
            </a:r>
            <a:r>
              <a:rPr lang="en-US" spc="-85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pc="-7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pc="-95" dirty="0">
                <a:latin typeface="Arial" panose="020B0604020202020204" pitchFamily="34" charset="0"/>
                <a:cs typeface="Arial" panose="020B0604020202020204" pitchFamily="34" charset="0"/>
              </a:rPr>
              <a:t>protocol, applicable  regulations </a:t>
            </a:r>
            <a:r>
              <a:rPr lang="en-US" spc="-7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pc="-70" dirty="0">
                <a:latin typeface="Arial" panose="020B0604020202020204" pitchFamily="34" charset="0"/>
                <a:cs typeface="Arial" panose="020B0604020202020204" pitchFamily="34" charset="0"/>
              </a:rPr>
              <a:t>GCP</a:t>
            </a:r>
            <a:r>
              <a:rPr lang="en-US" spc="-5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5" dirty="0">
                <a:latin typeface="Arial" panose="020B0604020202020204" pitchFamily="34" charset="0"/>
                <a:cs typeface="Arial" panose="020B0604020202020204" pitchFamily="34" charset="0"/>
              </a:rPr>
              <a:t>requirements.</a:t>
            </a:r>
          </a:p>
          <a:p>
            <a:pPr marL="12700" marR="5080" indent="-635">
              <a:spcBef>
                <a:spcPts val="0"/>
              </a:spcBef>
            </a:pPr>
            <a:r>
              <a:rPr lang="en-US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0" dirty="0">
                <a:latin typeface="Arial" panose="020B0604020202020204" pitchFamily="34" charset="0"/>
                <a:cs typeface="Arial" panose="020B0604020202020204" pitchFamily="34" charset="0"/>
              </a:rPr>
              <a:t>Vital 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the success 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of a</a:t>
            </a:r>
            <a:r>
              <a:rPr lang="en-US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  <a:p>
            <a:pPr marL="12700" marR="5080" indent="-635">
              <a:spcBef>
                <a:spcPts val="0"/>
              </a:spcBef>
            </a:pP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 Come 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from a 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variety 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backgrounds</a:t>
            </a:r>
          </a:p>
          <a:p>
            <a:pPr marL="12700" marR="5080" indent="-635">
              <a:spcBef>
                <a:spcPts val="0"/>
              </a:spcBef>
            </a:pP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AKA:</a:t>
            </a:r>
          </a:p>
          <a:p>
            <a:pPr marL="241300" marR="5080" lvl="1" indent="-635">
              <a:spcBef>
                <a:spcPts val="0"/>
              </a:spcBef>
            </a:pP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Clinical Research Coordinator (CRC)</a:t>
            </a:r>
          </a:p>
          <a:p>
            <a:pPr marL="241300" marR="5080" lvl="1" indent="-635"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2640" y="6430200"/>
            <a:ext cx="184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C000"/>
                </a:solidFill>
                <a:latin typeface="Trebuchet MS"/>
                <a:cs typeface="Trebuchet MS"/>
              </a:rPr>
              <a:t>11</a:t>
            </a:r>
            <a:endParaRPr sz="1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77194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6976" y="808488"/>
            <a:ext cx="8927024" cy="4231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Study Coordinator Responsibilities… 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3200" dirty="0"/>
              <a:t>Recruitment</a:t>
            </a:r>
          </a:p>
          <a:p>
            <a:r>
              <a:rPr lang="en-US" sz="3200" dirty="0"/>
              <a:t>Screen and schedule</a:t>
            </a:r>
          </a:p>
          <a:p>
            <a:r>
              <a:rPr lang="en-US" sz="3200" dirty="0"/>
              <a:t>Secure informed consent</a:t>
            </a:r>
          </a:p>
          <a:p>
            <a:r>
              <a:rPr lang="en-US" sz="3200" dirty="0"/>
              <a:t>Maintain integrity of protocol </a:t>
            </a:r>
          </a:p>
          <a:p>
            <a:pPr lvl="1"/>
            <a:r>
              <a:rPr lang="en-US" sz="2800" dirty="0"/>
              <a:t>Ensuring study procedures done as per the protocol</a:t>
            </a:r>
          </a:p>
          <a:p>
            <a:r>
              <a:rPr lang="en-US" sz="3200" dirty="0"/>
              <a:t>Coordinate lab pick-ups &amp; supplies</a:t>
            </a:r>
          </a:p>
          <a:p>
            <a:r>
              <a:rPr lang="en-US" sz="3200" dirty="0"/>
              <a:t>Maintain essential documents/regulatory files </a:t>
            </a:r>
          </a:p>
        </p:txBody>
      </p:sp>
    </p:spTree>
    <p:extLst>
      <p:ext uri="{BB962C8B-B14F-4D97-AF65-F5344CB8AC3E}">
        <p14:creationId xmlns:p14="http://schemas.microsoft.com/office/powerpoint/2010/main" val="1439394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76" y="792424"/>
            <a:ext cx="8165592" cy="4231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…Study Coordinator Responsibilities… 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493776" y="1386098"/>
            <a:ext cx="8165592" cy="4800600"/>
          </a:xfrm>
        </p:spPr>
        <p:txBody>
          <a:bodyPr/>
          <a:lstStyle/>
          <a:p>
            <a:r>
              <a:rPr lang="en-US" sz="3200" dirty="0"/>
              <a:t>Assist PI in preparing protocol &amp; consent for IRB submissions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Timely submissions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Meets the regulatory requirements</a:t>
            </a:r>
          </a:p>
          <a:p>
            <a:r>
              <a:rPr lang="en-US" sz="3200" dirty="0"/>
              <a:t>Identify and report events (e.g., adverse events, unanticipated problems, non-compliance, protocol deviations) to IRB and/or sponsor </a:t>
            </a:r>
          </a:p>
          <a:p>
            <a:pPr lvl="1"/>
            <a:r>
              <a:rPr lang="en-US" dirty="0"/>
              <a:t>Timely, complete</a:t>
            </a:r>
          </a:p>
          <a:p>
            <a:r>
              <a:rPr lang="en-US" sz="3200" dirty="0"/>
              <a:t>Maintain participant records &amp;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315444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521" y="799579"/>
            <a:ext cx="8165592" cy="4231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…Study Coordinator Responsibilities… 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489204" y="1257821"/>
            <a:ext cx="8165592" cy="4800600"/>
          </a:xfrm>
        </p:spPr>
        <p:txBody>
          <a:bodyPr/>
          <a:lstStyle/>
          <a:p>
            <a:r>
              <a:rPr lang="en-US" sz="3200" dirty="0"/>
              <a:t>Data management &amp; QA</a:t>
            </a:r>
          </a:p>
          <a:p>
            <a:r>
              <a:rPr lang="en-US" sz="3200" dirty="0"/>
              <a:t>Teach participants/reinforce the informed consent process</a:t>
            </a:r>
          </a:p>
          <a:p>
            <a:r>
              <a:rPr lang="en-US" sz="3200" dirty="0"/>
              <a:t>Teach staff/research team members</a:t>
            </a:r>
          </a:p>
          <a:p>
            <a:r>
              <a:rPr lang="en-US" sz="3200" dirty="0"/>
              <a:t>Stay informed (with PI) of new information regarding investigational agent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Investigators Brochure, Articles, IND Safety Reports</a:t>
            </a:r>
          </a:p>
          <a:p>
            <a:r>
              <a:rPr lang="en-US" sz="3200" dirty="0"/>
              <a:t>Prepare &amp; facilitate monitoring of trials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Resolve discrepancies, common goals/time lines </a:t>
            </a:r>
          </a:p>
        </p:txBody>
      </p:sp>
    </p:spTree>
    <p:extLst>
      <p:ext uri="{BB962C8B-B14F-4D97-AF65-F5344CB8AC3E}">
        <p14:creationId xmlns:p14="http://schemas.microsoft.com/office/powerpoint/2010/main" val="1075307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…Study Coordinator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3200" dirty="0"/>
              <a:t>Anticipate the deadlines &amp; data needed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IRB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FDA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Professional meeting abstracts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Audit/monitoring visits</a:t>
            </a:r>
          </a:p>
          <a:p>
            <a:r>
              <a:rPr lang="en-US" sz="3200" dirty="0"/>
              <a:t>Abstract, analyze &amp; publish findings with PI</a:t>
            </a:r>
          </a:p>
          <a:p>
            <a:r>
              <a:rPr lang="en-US" sz="3200" dirty="0"/>
              <a:t>Orient/precept others</a:t>
            </a:r>
          </a:p>
        </p:txBody>
      </p:sp>
    </p:spTree>
    <p:extLst>
      <p:ext uri="{BB962C8B-B14F-4D97-AF65-F5344CB8AC3E}">
        <p14:creationId xmlns:p14="http://schemas.microsoft.com/office/powerpoint/2010/main" val="3751191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Nurses in Clinical Research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/>
              <a:t>Direct care nurses (AKA: Staff Nurse)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Spends the majority of their time delivering direct care to research participants and their families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/>
              <a:t>Research Nurse (AKA: Clinical Trial Nurse, Clinical Research Nurse, Research Nurse Coordinator, Study Coordinator)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Spends the majority of their time in the managing the study, coordinating within the multidisciplinary team, communicating with referring physicians and providing for protection of human subjects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/>
              <a:t>Licensure responsibilities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/>
              <a:t>Clinical care, drug prep &amp; administration</a:t>
            </a:r>
          </a:p>
          <a:p>
            <a:pPr lvl="1" eaLnBrk="1" hangingPunct="1"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143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/>
              <a:t>Clinical Data Manager (CDM)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Individual responsible for some or all activities related to Clinical Data Management: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acquisition/collection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abstraction/extraction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processing/coding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analysis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storage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privacy/confidentiality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QA</a:t>
            </a:r>
          </a:p>
          <a:p>
            <a:pPr eaLnBrk="1" hangingPunct="1"/>
            <a:endParaRPr lang="en-US" sz="2800" dirty="0"/>
          </a:p>
          <a:p>
            <a:pPr lvl="1" eaLnBrk="1" hangingPunct="1">
              <a:spcBef>
                <a:spcPts val="0"/>
              </a:spcBef>
              <a:buFontTx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85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E28C-1D8B-4A4F-90D7-11955C95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88" y="885148"/>
            <a:ext cx="8165592" cy="423193"/>
          </a:xfrm>
        </p:spPr>
        <p:txBody>
          <a:bodyPr/>
          <a:lstStyle/>
          <a:p>
            <a:r>
              <a:rPr lang="en-US" dirty="0"/>
              <a:t>Clinical Research Team Roles/Members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1AD1-0B4B-4CEB-9E57-A845055079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505489" cy="4800600"/>
          </a:xfrm>
        </p:spPr>
        <p:txBody>
          <a:bodyPr/>
          <a:lstStyle/>
          <a:p>
            <a:r>
              <a:rPr lang="en-US" dirty="0"/>
              <a:t>Investigator(s)</a:t>
            </a:r>
          </a:p>
          <a:p>
            <a:pPr lvl="1"/>
            <a:r>
              <a:rPr lang="en-US" dirty="0"/>
              <a:t>Principal </a:t>
            </a:r>
          </a:p>
          <a:p>
            <a:pPr lvl="1"/>
            <a:r>
              <a:rPr lang="en-US" dirty="0"/>
              <a:t>Sub</a:t>
            </a:r>
          </a:p>
          <a:p>
            <a:pPr lvl="1"/>
            <a:r>
              <a:rPr lang="en-US" dirty="0"/>
              <a:t>Multi-site protocols</a:t>
            </a:r>
          </a:p>
          <a:p>
            <a:pPr lvl="2"/>
            <a:r>
              <a:rPr lang="en-US" dirty="0"/>
              <a:t>Study</a:t>
            </a:r>
          </a:p>
          <a:p>
            <a:pPr lvl="2"/>
            <a:r>
              <a:rPr lang="en-US" dirty="0"/>
              <a:t>Site</a:t>
            </a:r>
          </a:p>
          <a:p>
            <a:r>
              <a:rPr lang="en-US" dirty="0"/>
              <a:t>Study Coordinator</a:t>
            </a:r>
          </a:p>
          <a:p>
            <a:pPr lvl="1"/>
            <a:r>
              <a:rPr lang="en-US" dirty="0"/>
              <a:t>Nurse</a:t>
            </a:r>
          </a:p>
          <a:p>
            <a:pPr lvl="1"/>
            <a:r>
              <a:rPr lang="en-US" dirty="0"/>
              <a:t>Non-nurse</a:t>
            </a:r>
          </a:p>
          <a:p>
            <a:r>
              <a:rPr lang="en-US" dirty="0"/>
              <a:t>Clinical Data Manager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Participant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FC7A08-9519-4C17-B905-B3A6A891B60D}"/>
              </a:ext>
            </a:extLst>
          </p:cNvPr>
          <p:cNvGrpSpPr/>
          <p:nvPr/>
        </p:nvGrpSpPr>
        <p:grpSpPr>
          <a:xfrm>
            <a:off x="5366013" y="2010469"/>
            <a:ext cx="3316720" cy="2837061"/>
            <a:chOff x="5111322" y="1436250"/>
            <a:chExt cx="3316720" cy="2837061"/>
          </a:xfrm>
        </p:grpSpPr>
        <p:pic>
          <p:nvPicPr>
            <p:cNvPr id="5" name="Graphic 4" descr="Conductor">
              <a:extLst>
                <a:ext uri="{FF2B5EF4-FFF2-40B4-BE49-F238E27FC236}">
                  <a16:creationId xmlns:a16="http://schemas.microsoft.com/office/drawing/2014/main" id="{5A949E05-E97C-4C00-8770-5A3EBDA86F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10973" y="2253190"/>
              <a:ext cx="914400" cy="914400"/>
            </a:xfrm>
            <a:prstGeom prst="rect">
              <a:avLst/>
            </a:prstGeom>
          </p:spPr>
        </p:pic>
        <p:grpSp>
          <p:nvGrpSpPr>
            <p:cNvPr id="18" name="Graphic 6" descr="Violin">
              <a:extLst>
                <a:ext uri="{FF2B5EF4-FFF2-40B4-BE49-F238E27FC236}">
                  <a16:creationId xmlns:a16="http://schemas.microsoft.com/office/drawing/2014/main" id="{548146E9-49A5-4688-88FB-F0338C35FFBA}"/>
                </a:ext>
              </a:extLst>
            </p:cNvPr>
            <p:cNvGrpSpPr/>
            <p:nvPr/>
          </p:nvGrpSpPr>
          <p:grpSpPr>
            <a:xfrm>
              <a:off x="5111322" y="3387308"/>
              <a:ext cx="762000" cy="767824"/>
              <a:chOff x="6280839" y="1319698"/>
              <a:chExt cx="762000" cy="767824"/>
            </a:xfrm>
            <a:solidFill>
              <a:srgbClr val="000000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2761C513-5484-4023-82C0-E09FB91EFF5B}"/>
                  </a:ext>
                </a:extLst>
              </p:cNvPr>
              <p:cNvSpPr/>
              <p:nvPr/>
            </p:nvSpPr>
            <p:spPr>
              <a:xfrm>
                <a:off x="6677727" y="1735097"/>
                <a:ext cx="352425" cy="352425"/>
              </a:xfrm>
              <a:custGeom>
                <a:avLst/>
                <a:gdLst>
                  <a:gd name="connsiteX0" fmla="*/ 352945 w 352425"/>
                  <a:gd name="connsiteY0" fmla="*/ 16083 h 352425"/>
                  <a:gd name="connsiteX1" fmla="*/ 339610 w 352425"/>
                  <a:gd name="connsiteY1" fmla="*/ 16083 h 352425"/>
                  <a:gd name="connsiteX2" fmla="*/ 332943 w 352425"/>
                  <a:gd name="connsiteY2" fmla="*/ 22751 h 352425"/>
                  <a:gd name="connsiteX3" fmla="*/ 312940 w 352425"/>
                  <a:gd name="connsiteY3" fmla="*/ 2748 h 352425"/>
                  <a:gd name="connsiteX4" fmla="*/ 312940 w 352425"/>
                  <a:gd name="connsiteY4" fmla="*/ 2748 h 352425"/>
                  <a:gd name="connsiteX5" fmla="*/ 312940 w 352425"/>
                  <a:gd name="connsiteY5" fmla="*/ 2748 h 352425"/>
                  <a:gd name="connsiteX6" fmla="*/ 298653 w 352425"/>
                  <a:gd name="connsiteY6" fmla="*/ 3701 h 352425"/>
                  <a:gd name="connsiteX7" fmla="*/ 157683 w 352425"/>
                  <a:gd name="connsiteY7" fmla="*/ 158006 h 352425"/>
                  <a:gd name="connsiteX8" fmla="*/ 3378 w 352425"/>
                  <a:gd name="connsiteY8" fmla="*/ 298023 h 352425"/>
                  <a:gd name="connsiteX9" fmla="*/ 2425 w 352425"/>
                  <a:gd name="connsiteY9" fmla="*/ 311358 h 352425"/>
                  <a:gd name="connsiteX10" fmla="*/ 2425 w 352425"/>
                  <a:gd name="connsiteY10" fmla="*/ 311358 h 352425"/>
                  <a:gd name="connsiteX11" fmla="*/ 2425 w 352425"/>
                  <a:gd name="connsiteY11" fmla="*/ 312311 h 352425"/>
                  <a:gd name="connsiteX12" fmla="*/ 22428 w 352425"/>
                  <a:gd name="connsiteY12" fmla="*/ 332313 h 352425"/>
                  <a:gd name="connsiteX13" fmla="*/ 14808 w 352425"/>
                  <a:gd name="connsiteY13" fmla="*/ 339933 h 352425"/>
                  <a:gd name="connsiteX14" fmla="*/ 14808 w 352425"/>
                  <a:gd name="connsiteY14" fmla="*/ 353268 h 352425"/>
                  <a:gd name="connsiteX15" fmla="*/ 21475 w 352425"/>
                  <a:gd name="connsiteY15" fmla="*/ 356126 h 352425"/>
                  <a:gd name="connsiteX16" fmla="*/ 28143 w 352425"/>
                  <a:gd name="connsiteY16" fmla="*/ 353268 h 352425"/>
                  <a:gd name="connsiteX17" fmla="*/ 351993 w 352425"/>
                  <a:gd name="connsiteY17" fmla="*/ 29418 h 352425"/>
                  <a:gd name="connsiteX18" fmla="*/ 352945 w 352425"/>
                  <a:gd name="connsiteY18" fmla="*/ 16083 h 352425"/>
                  <a:gd name="connsiteX19" fmla="*/ 23380 w 352425"/>
                  <a:gd name="connsiteY19" fmla="*/ 306596 h 352425"/>
                  <a:gd name="connsiteX20" fmla="*/ 171018 w 352425"/>
                  <a:gd name="connsiteY20" fmla="*/ 171341 h 352425"/>
                  <a:gd name="connsiteX21" fmla="*/ 306273 w 352425"/>
                  <a:gd name="connsiteY21" fmla="*/ 23703 h 352425"/>
                  <a:gd name="connsiteX22" fmla="*/ 318655 w 352425"/>
                  <a:gd name="connsiteY22" fmla="*/ 36086 h 352425"/>
                  <a:gd name="connsiteX23" fmla="*/ 36715 w 352425"/>
                  <a:gd name="connsiteY23" fmla="*/ 318978 h 352425"/>
                  <a:gd name="connsiteX24" fmla="*/ 23380 w 352425"/>
                  <a:gd name="connsiteY24" fmla="*/ 306596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52425" h="352425">
                    <a:moveTo>
                      <a:pt x="352945" y="16083"/>
                    </a:moveTo>
                    <a:cubicBezTo>
                      <a:pt x="349135" y="12273"/>
                      <a:pt x="343420" y="12273"/>
                      <a:pt x="339610" y="16083"/>
                    </a:cubicBezTo>
                    <a:lnTo>
                      <a:pt x="332943" y="22751"/>
                    </a:lnTo>
                    <a:lnTo>
                      <a:pt x="312940" y="2748"/>
                    </a:lnTo>
                    <a:cubicBezTo>
                      <a:pt x="312940" y="2748"/>
                      <a:pt x="312940" y="2748"/>
                      <a:pt x="312940" y="2748"/>
                    </a:cubicBezTo>
                    <a:cubicBezTo>
                      <a:pt x="312940" y="2748"/>
                      <a:pt x="312940" y="2748"/>
                      <a:pt x="312940" y="2748"/>
                    </a:cubicBezTo>
                    <a:cubicBezTo>
                      <a:pt x="308178" y="-1062"/>
                      <a:pt x="302463" y="-1062"/>
                      <a:pt x="298653" y="3701"/>
                    </a:cubicBezTo>
                    <a:cubicBezTo>
                      <a:pt x="297700" y="4653"/>
                      <a:pt x="237693" y="77996"/>
                      <a:pt x="157683" y="158006"/>
                    </a:cubicBezTo>
                    <a:cubicBezTo>
                      <a:pt x="77673" y="238016"/>
                      <a:pt x="4330" y="298023"/>
                      <a:pt x="3378" y="298023"/>
                    </a:cubicBezTo>
                    <a:cubicBezTo>
                      <a:pt x="-432" y="301833"/>
                      <a:pt x="-1385" y="307548"/>
                      <a:pt x="2425" y="311358"/>
                    </a:cubicBezTo>
                    <a:cubicBezTo>
                      <a:pt x="2425" y="311358"/>
                      <a:pt x="2425" y="311358"/>
                      <a:pt x="2425" y="311358"/>
                    </a:cubicBezTo>
                    <a:cubicBezTo>
                      <a:pt x="2425" y="311358"/>
                      <a:pt x="2425" y="311358"/>
                      <a:pt x="2425" y="312311"/>
                    </a:cubicBezTo>
                    <a:lnTo>
                      <a:pt x="22428" y="332313"/>
                    </a:lnTo>
                    <a:lnTo>
                      <a:pt x="14808" y="339933"/>
                    </a:lnTo>
                    <a:cubicBezTo>
                      <a:pt x="10998" y="343743"/>
                      <a:pt x="10998" y="349458"/>
                      <a:pt x="14808" y="353268"/>
                    </a:cubicBezTo>
                    <a:cubicBezTo>
                      <a:pt x="16713" y="355173"/>
                      <a:pt x="19570" y="356126"/>
                      <a:pt x="21475" y="356126"/>
                    </a:cubicBezTo>
                    <a:cubicBezTo>
                      <a:pt x="23380" y="356126"/>
                      <a:pt x="26238" y="355173"/>
                      <a:pt x="28143" y="353268"/>
                    </a:cubicBezTo>
                    <a:lnTo>
                      <a:pt x="351993" y="29418"/>
                    </a:lnTo>
                    <a:cubicBezTo>
                      <a:pt x="356755" y="25608"/>
                      <a:pt x="356755" y="19893"/>
                      <a:pt x="352945" y="16083"/>
                    </a:cubicBezTo>
                    <a:close/>
                    <a:moveTo>
                      <a:pt x="23380" y="306596"/>
                    </a:moveTo>
                    <a:cubicBezTo>
                      <a:pt x="44335" y="288498"/>
                      <a:pt x="106248" y="236111"/>
                      <a:pt x="171018" y="171341"/>
                    </a:cubicBezTo>
                    <a:cubicBezTo>
                      <a:pt x="235788" y="106571"/>
                      <a:pt x="288175" y="45611"/>
                      <a:pt x="306273" y="23703"/>
                    </a:cubicBezTo>
                    <a:lnTo>
                      <a:pt x="318655" y="36086"/>
                    </a:lnTo>
                    <a:lnTo>
                      <a:pt x="36715" y="318978"/>
                    </a:lnTo>
                    <a:lnTo>
                      <a:pt x="23380" y="306596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" name="Graphic 6" descr="Violin">
                <a:extLst>
                  <a:ext uri="{FF2B5EF4-FFF2-40B4-BE49-F238E27FC236}">
                    <a16:creationId xmlns:a16="http://schemas.microsoft.com/office/drawing/2014/main" id="{548146E9-49A5-4688-88FB-F0338C35FFBA}"/>
                  </a:ext>
                </a:extLst>
              </p:cNvPr>
              <p:cNvGrpSpPr/>
              <p:nvPr/>
            </p:nvGrpSpPr>
            <p:grpSpPr>
              <a:xfrm>
                <a:off x="6280839" y="1319698"/>
                <a:ext cx="762000" cy="762000"/>
                <a:chOff x="6280839" y="1319698"/>
                <a:chExt cx="762000" cy="762000"/>
              </a:xfrm>
              <a:solidFill>
                <a:srgbClr val="000000"/>
              </a:solidFill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61657A1-AA4E-4741-ADE9-30FC42ACD169}"/>
                    </a:ext>
                  </a:extLst>
                </p:cNvPr>
                <p:cNvSpPr/>
                <p:nvPr/>
              </p:nvSpPr>
              <p:spPr>
                <a:xfrm>
                  <a:off x="6322965" y="1856908"/>
                  <a:ext cx="180975" cy="180975"/>
                </a:xfrm>
                <a:custGeom>
                  <a:avLst/>
                  <a:gdLst>
                    <a:gd name="connsiteX0" fmla="*/ 128588 w 180975"/>
                    <a:gd name="connsiteY0" fmla="*/ 0 h 180975"/>
                    <a:gd name="connsiteX1" fmla="*/ 0 w 180975"/>
                    <a:gd name="connsiteY1" fmla="*/ 155257 h 180975"/>
                    <a:gd name="connsiteX2" fmla="*/ 27623 w 180975"/>
                    <a:gd name="connsiteY2" fmla="*/ 181927 h 180975"/>
                    <a:gd name="connsiteX3" fmla="*/ 181928 w 180975"/>
                    <a:gd name="connsiteY3" fmla="*/ 54292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0975" h="180975">
                      <a:moveTo>
                        <a:pt x="128588" y="0"/>
                      </a:moveTo>
                      <a:lnTo>
                        <a:pt x="0" y="155257"/>
                      </a:lnTo>
                      <a:lnTo>
                        <a:pt x="27623" y="181927"/>
                      </a:lnTo>
                      <a:lnTo>
                        <a:pt x="181928" y="542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75F1C0C5-4505-46C2-B375-7E6FA73C5360}"/>
                    </a:ext>
                  </a:extLst>
                </p:cNvPr>
                <p:cNvSpPr/>
                <p:nvPr/>
              </p:nvSpPr>
              <p:spPr>
                <a:xfrm>
                  <a:off x="6464354" y="1736369"/>
                  <a:ext cx="123825" cy="123825"/>
                </a:xfrm>
                <a:custGeom>
                  <a:avLst/>
                  <a:gdLst>
                    <a:gd name="connsiteX0" fmla="*/ 20205 w 123825"/>
                    <a:gd name="connsiteY0" fmla="*/ 127967 h 123825"/>
                    <a:gd name="connsiteX1" fmla="*/ 0 w 123825"/>
                    <a:gd name="connsiteY1" fmla="*/ 107762 h 123825"/>
                    <a:gd name="connsiteX2" fmla="*/ 107762 w 123825"/>
                    <a:gd name="connsiteY2" fmla="*/ 0 h 123825"/>
                    <a:gd name="connsiteX3" fmla="*/ 127967 w 123825"/>
                    <a:gd name="connsiteY3" fmla="*/ 20205 h 123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3825" h="123825">
                      <a:moveTo>
                        <a:pt x="20205" y="127967"/>
                      </a:moveTo>
                      <a:lnTo>
                        <a:pt x="0" y="107762"/>
                      </a:lnTo>
                      <a:lnTo>
                        <a:pt x="107762" y="0"/>
                      </a:lnTo>
                      <a:lnTo>
                        <a:pt x="127967" y="202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FF16FD86-4228-4B26-B255-CBA89D73337A}"/>
                    </a:ext>
                  </a:extLst>
                </p:cNvPr>
                <p:cNvSpPr/>
                <p:nvPr/>
              </p:nvSpPr>
              <p:spPr>
                <a:xfrm>
                  <a:off x="6280839" y="1519901"/>
                  <a:ext cx="457200" cy="457200"/>
                </a:xfrm>
                <a:custGeom>
                  <a:avLst/>
                  <a:gdLst>
                    <a:gd name="connsiteX0" fmla="*/ 170714 w 457200"/>
                    <a:gd name="connsiteY0" fmla="*/ 310337 h 457200"/>
                    <a:gd name="connsiteX1" fmla="*/ 278346 w 457200"/>
                    <a:gd name="connsiteY1" fmla="*/ 202704 h 457200"/>
                    <a:gd name="connsiteX2" fmla="*/ 465036 w 457200"/>
                    <a:gd name="connsiteY2" fmla="*/ 30302 h 457200"/>
                    <a:gd name="connsiteX3" fmla="*/ 256439 w 457200"/>
                    <a:gd name="connsiteY3" fmla="*/ 99834 h 457200"/>
                    <a:gd name="connsiteX4" fmla="*/ 280251 w 457200"/>
                    <a:gd name="connsiteY4" fmla="*/ 115074 h 457200"/>
                    <a:gd name="connsiteX5" fmla="*/ 232626 w 457200"/>
                    <a:gd name="connsiteY5" fmla="*/ 202704 h 457200"/>
                    <a:gd name="connsiteX6" fmla="*/ 135471 w 457200"/>
                    <a:gd name="connsiteY6" fmla="*/ 208419 h 457200"/>
                    <a:gd name="connsiteX7" fmla="*/ 44984 w 457200"/>
                    <a:gd name="connsiteY7" fmla="*/ 458927 h 457200"/>
                    <a:gd name="connsiteX8" fmla="*/ 170714 w 457200"/>
                    <a:gd name="connsiteY8" fmla="*/ 310337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57200" h="457200">
                      <a:moveTo>
                        <a:pt x="170714" y="310337"/>
                      </a:moveTo>
                      <a:lnTo>
                        <a:pt x="278346" y="202704"/>
                      </a:lnTo>
                      <a:lnTo>
                        <a:pt x="465036" y="30302"/>
                      </a:lnTo>
                      <a:cubicBezTo>
                        <a:pt x="365024" y="-43041"/>
                        <a:pt x="304064" y="31254"/>
                        <a:pt x="256439" y="99834"/>
                      </a:cubicBezTo>
                      <a:cubicBezTo>
                        <a:pt x="266916" y="101739"/>
                        <a:pt x="275489" y="107454"/>
                        <a:pt x="280251" y="115074"/>
                      </a:cubicBezTo>
                      <a:cubicBezTo>
                        <a:pt x="294539" y="138887"/>
                        <a:pt x="273584" y="177939"/>
                        <a:pt x="232626" y="202704"/>
                      </a:cubicBezTo>
                      <a:cubicBezTo>
                        <a:pt x="194526" y="226517"/>
                        <a:pt x="151664" y="228422"/>
                        <a:pt x="135471" y="208419"/>
                      </a:cubicBezTo>
                      <a:cubicBezTo>
                        <a:pt x="49746" y="246519"/>
                        <a:pt x="-64554" y="297002"/>
                        <a:pt x="44984" y="458927"/>
                      </a:cubicBezTo>
                      <a:lnTo>
                        <a:pt x="170714" y="3103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7A856E86-DFE4-43BB-9353-AB08E4B7E9C5}"/>
                    </a:ext>
                  </a:extLst>
                </p:cNvPr>
                <p:cNvSpPr/>
                <p:nvPr/>
              </p:nvSpPr>
              <p:spPr>
                <a:xfrm>
                  <a:off x="6497967" y="1769793"/>
                  <a:ext cx="123825" cy="123825"/>
                </a:xfrm>
                <a:custGeom>
                  <a:avLst/>
                  <a:gdLst>
                    <a:gd name="connsiteX0" fmla="*/ 107762 w 123825"/>
                    <a:gd name="connsiteY0" fmla="*/ 0 h 123825"/>
                    <a:gd name="connsiteX1" fmla="*/ 127967 w 123825"/>
                    <a:gd name="connsiteY1" fmla="*/ 20205 h 123825"/>
                    <a:gd name="connsiteX2" fmla="*/ 20205 w 123825"/>
                    <a:gd name="connsiteY2" fmla="*/ 127967 h 123825"/>
                    <a:gd name="connsiteX3" fmla="*/ 0 w 123825"/>
                    <a:gd name="connsiteY3" fmla="*/ 107762 h 123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3825" h="123825">
                      <a:moveTo>
                        <a:pt x="107762" y="0"/>
                      </a:moveTo>
                      <a:lnTo>
                        <a:pt x="127967" y="20205"/>
                      </a:lnTo>
                      <a:lnTo>
                        <a:pt x="20205" y="127967"/>
                      </a:lnTo>
                      <a:lnTo>
                        <a:pt x="0" y="10776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EF315765-BE08-41DF-9836-2F185BF7DBD7}"/>
                    </a:ext>
                  </a:extLst>
                </p:cNvPr>
                <p:cNvSpPr/>
                <p:nvPr/>
              </p:nvSpPr>
              <p:spPr>
                <a:xfrm>
                  <a:off x="6382973" y="1616878"/>
                  <a:ext cx="457200" cy="457200"/>
                </a:xfrm>
                <a:custGeom>
                  <a:avLst/>
                  <a:gdLst>
                    <a:gd name="connsiteX0" fmla="*/ 257175 w 457200"/>
                    <a:gd name="connsiteY0" fmla="*/ 186690 h 457200"/>
                    <a:gd name="connsiteX1" fmla="*/ 148590 w 457200"/>
                    <a:gd name="connsiteY1" fmla="*/ 294322 h 457200"/>
                    <a:gd name="connsiteX2" fmla="*/ 0 w 457200"/>
                    <a:gd name="connsiteY2" fmla="*/ 420053 h 457200"/>
                    <a:gd name="connsiteX3" fmla="*/ 250508 w 457200"/>
                    <a:gd name="connsiteY3" fmla="*/ 329565 h 457200"/>
                    <a:gd name="connsiteX4" fmla="*/ 256222 w 457200"/>
                    <a:gd name="connsiteY4" fmla="*/ 232410 h 457200"/>
                    <a:gd name="connsiteX5" fmla="*/ 343853 w 457200"/>
                    <a:gd name="connsiteY5" fmla="*/ 184785 h 457200"/>
                    <a:gd name="connsiteX6" fmla="*/ 359093 w 457200"/>
                    <a:gd name="connsiteY6" fmla="*/ 208597 h 457200"/>
                    <a:gd name="connsiteX7" fmla="*/ 428625 w 457200"/>
                    <a:gd name="connsiteY7" fmla="*/ 0 h 457200"/>
                    <a:gd name="connsiteX8" fmla="*/ 257175 w 457200"/>
                    <a:gd name="connsiteY8" fmla="*/ 18669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57200" h="457200">
                      <a:moveTo>
                        <a:pt x="257175" y="186690"/>
                      </a:moveTo>
                      <a:lnTo>
                        <a:pt x="148590" y="294322"/>
                      </a:lnTo>
                      <a:lnTo>
                        <a:pt x="0" y="420053"/>
                      </a:lnTo>
                      <a:cubicBezTo>
                        <a:pt x="161925" y="529590"/>
                        <a:pt x="212408" y="415290"/>
                        <a:pt x="250508" y="329565"/>
                      </a:cubicBezTo>
                      <a:cubicBezTo>
                        <a:pt x="230505" y="313372"/>
                        <a:pt x="232410" y="270510"/>
                        <a:pt x="256222" y="232410"/>
                      </a:cubicBezTo>
                      <a:cubicBezTo>
                        <a:pt x="280988" y="191452"/>
                        <a:pt x="320040" y="170497"/>
                        <a:pt x="343853" y="184785"/>
                      </a:cubicBezTo>
                      <a:cubicBezTo>
                        <a:pt x="351472" y="189547"/>
                        <a:pt x="357188" y="198120"/>
                        <a:pt x="359093" y="208597"/>
                      </a:cubicBezTo>
                      <a:cubicBezTo>
                        <a:pt x="427672" y="160972"/>
                        <a:pt x="501015" y="100013"/>
                        <a:pt x="428625" y="0"/>
                      </a:cubicBezTo>
                      <a:lnTo>
                        <a:pt x="257175" y="1866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52F2515A-0DC3-422B-8EE4-7AA7E501C595}"/>
                    </a:ext>
                  </a:extLst>
                </p:cNvPr>
                <p:cNvSpPr/>
                <p:nvPr/>
              </p:nvSpPr>
              <p:spPr>
                <a:xfrm>
                  <a:off x="6585855" y="1319698"/>
                  <a:ext cx="447675" cy="447675"/>
                </a:xfrm>
                <a:custGeom>
                  <a:avLst/>
                  <a:gdLst>
                    <a:gd name="connsiteX0" fmla="*/ 454342 w 447675"/>
                    <a:gd name="connsiteY0" fmla="*/ 69533 h 447675"/>
                    <a:gd name="connsiteX1" fmla="*/ 434340 w 447675"/>
                    <a:gd name="connsiteY1" fmla="*/ 49530 h 447675"/>
                    <a:gd name="connsiteX2" fmla="*/ 440055 w 447675"/>
                    <a:gd name="connsiteY2" fmla="*/ 42863 h 447675"/>
                    <a:gd name="connsiteX3" fmla="*/ 440055 w 447675"/>
                    <a:gd name="connsiteY3" fmla="*/ 42863 h 447675"/>
                    <a:gd name="connsiteX4" fmla="*/ 441008 w 447675"/>
                    <a:gd name="connsiteY4" fmla="*/ 41910 h 447675"/>
                    <a:gd name="connsiteX5" fmla="*/ 441008 w 447675"/>
                    <a:gd name="connsiteY5" fmla="*/ 41910 h 447675"/>
                    <a:gd name="connsiteX6" fmla="*/ 445770 w 447675"/>
                    <a:gd name="connsiteY6" fmla="*/ 29528 h 447675"/>
                    <a:gd name="connsiteX7" fmla="*/ 426720 w 447675"/>
                    <a:gd name="connsiteY7" fmla="*/ 10478 h 447675"/>
                    <a:gd name="connsiteX8" fmla="*/ 412433 w 447675"/>
                    <a:gd name="connsiteY8" fmla="*/ 17145 h 447675"/>
                    <a:gd name="connsiteX9" fmla="*/ 412433 w 447675"/>
                    <a:gd name="connsiteY9" fmla="*/ 17145 h 447675"/>
                    <a:gd name="connsiteX10" fmla="*/ 407670 w 447675"/>
                    <a:gd name="connsiteY10" fmla="*/ 21908 h 447675"/>
                    <a:gd name="connsiteX11" fmla="*/ 388620 w 447675"/>
                    <a:gd name="connsiteY11" fmla="*/ 2858 h 447675"/>
                    <a:gd name="connsiteX12" fmla="*/ 375285 w 447675"/>
                    <a:gd name="connsiteY12" fmla="*/ 2858 h 447675"/>
                    <a:gd name="connsiteX13" fmla="*/ 375285 w 447675"/>
                    <a:gd name="connsiteY13" fmla="*/ 16192 h 447675"/>
                    <a:gd name="connsiteX14" fmla="*/ 394335 w 447675"/>
                    <a:gd name="connsiteY14" fmla="*/ 35242 h 447675"/>
                    <a:gd name="connsiteX15" fmla="*/ 379095 w 447675"/>
                    <a:gd name="connsiteY15" fmla="*/ 49530 h 447675"/>
                    <a:gd name="connsiteX16" fmla="*/ 360998 w 447675"/>
                    <a:gd name="connsiteY16" fmla="*/ 31433 h 447675"/>
                    <a:gd name="connsiteX17" fmla="*/ 347663 w 447675"/>
                    <a:gd name="connsiteY17" fmla="*/ 31433 h 447675"/>
                    <a:gd name="connsiteX18" fmla="*/ 347663 w 447675"/>
                    <a:gd name="connsiteY18" fmla="*/ 44767 h 447675"/>
                    <a:gd name="connsiteX19" fmla="*/ 365760 w 447675"/>
                    <a:gd name="connsiteY19" fmla="*/ 62865 h 447675"/>
                    <a:gd name="connsiteX20" fmla="*/ 0 w 447675"/>
                    <a:gd name="connsiteY20" fmla="*/ 402908 h 447675"/>
                    <a:gd name="connsiteX21" fmla="*/ 54293 w 447675"/>
                    <a:gd name="connsiteY21" fmla="*/ 457200 h 447675"/>
                    <a:gd name="connsiteX22" fmla="*/ 394335 w 447675"/>
                    <a:gd name="connsiteY22" fmla="*/ 93345 h 447675"/>
                    <a:gd name="connsiteX23" fmla="*/ 412433 w 447675"/>
                    <a:gd name="connsiteY23" fmla="*/ 111443 h 447675"/>
                    <a:gd name="connsiteX24" fmla="*/ 419100 w 447675"/>
                    <a:gd name="connsiteY24" fmla="*/ 114300 h 447675"/>
                    <a:gd name="connsiteX25" fmla="*/ 425767 w 447675"/>
                    <a:gd name="connsiteY25" fmla="*/ 111443 h 447675"/>
                    <a:gd name="connsiteX26" fmla="*/ 425767 w 447675"/>
                    <a:gd name="connsiteY26" fmla="*/ 98107 h 447675"/>
                    <a:gd name="connsiteX27" fmla="*/ 406717 w 447675"/>
                    <a:gd name="connsiteY27" fmla="*/ 79058 h 447675"/>
                    <a:gd name="connsiteX28" fmla="*/ 421005 w 447675"/>
                    <a:gd name="connsiteY28" fmla="*/ 63817 h 447675"/>
                    <a:gd name="connsiteX29" fmla="*/ 440055 w 447675"/>
                    <a:gd name="connsiteY29" fmla="*/ 82868 h 447675"/>
                    <a:gd name="connsiteX30" fmla="*/ 446723 w 447675"/>
                    <a:gd name="connsiteY30" fmla="*/ 85725 h 447675"/>
                    <a:gd name="connsiteX31" fmla="*/ 453390 w 447675"/>
                    <a:gd name="connsiteY31" fmla="*/ 82868 h 447675"/>
                    <a:gd name="connsiteX32" fmla="*/ 454342 w 447675"/>
                    <a:gd name="connsiteY32" fmla="*/ 69533 h 447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47675" h="447675">
                      <a:moveTo>
                        <a:pt x="454342" y="69533"/>
                      </a:moveTo>
                      <a:lnTo>
                        <a:pt x="434340" y="49530"/>
                      </a:lnTo>
                      <a:lnTo>
                        <a:pt x="440055" y="42863"/>
                      </a:lnTo>
                      <a:cubicBezTo>
                        <a:pt x="440055" y="42863"/>
                        <a:pt x="440055" y="42863"/>
                        <a:pt x="440055" y="42863"/>
                      </a:cubicBezTo>
                      <a:lnTo>
                        <a:pt x="441008" y="41910"/>
                      </a:lnTo>
                      <a:lnTo>
                        <a:pt x="441008" y="41910"/>
                      </a:lnTo>
                      <a:cubicBezTo>
                        <a:pt x="443865" y="38100"/>
                        <a:pt x="445770" y="34290"/>
                        <a:pt x="445770" y="29528"/>
                      </a:cubicBezTo>
                      <a:cubicBezTo>
                        <a:pt x="445770" y="19050"/>
                        <a:pt x="437198" y="10478"/>
                        <a:pt x="426720" y="10478"/>
                      </a:cubicBezTo>
                      <a:cubicBezTo>
                        <a:pt x="421005" y="10478"/>
                        <a:pt x="415290" y="13335"/>
                        <a:pt x="412433" y="17145"/>
                      </a:cubicBezTo>
                      <a:lnTo>
                        <a:pt x="412433" y="17145"/>
                      </a:lnTo>
                      <a:lnTo>
                        <a:pt x="407670" y="21908"/>
                      </a:lnTo>
                      <a:lnTo>
                        <a:pt x="388620" y="2858"/>
                      </a:lnTo>
                      <a:cubicBezTo>
                        <a:pt x="384810" y="-953"/>
                        <a:pt x="379095" y="-953"/>
                        <a:pt x="375285" y="2858"/>
                      </a:cubicBezTo>
                      <a:cubicBezTo>
                        <a:pt x="371475" y="6667"/>
                        <a:pt x="371475" y="12383"/>
                        <a:pt x="375285" y="16192"/>
                      </a:cubicBezTo>
                      <a:lnTo>
                        <a:pt x="394335" y="35242"/>
                      </a:lnTo>
                      <a:lnTo>
                        <a:pt x="379095" y="49530"/>
                      </a:lnTo>
                      <a:lnTo>
                        <a:pt x="360998" y="31433"/>
                      </a:lnTo>
                      <a:cubicBezTo>
                        <a:pt x="357188" y="27622"/>
                        <a:pt x="351473" y="27622"/>
                        <a:pt x="347663" y="31433"/>
                      </a:cubicBezTo>
                      <a:cubicBezTo>
                        <a:pt x="343853" y="35242"/>
                        <a:pt x="343853" y="40958"/>
                        <a:pt x="347663" y="44767"/>
                      </a:cubicBezTo>
                      <a:lnTo>
                        <a:pt x="365760" y="62865"/>
                      </a:lnTo>
                      <a:lnTo>
                        <a:pt x="0" y="402908"/>
                      </a:lnTo>
                      <a:lnTo>
                        <a:pt x="54293" y="457200"/>
                      </a:lnTo>
                      <a:lnTo>
                        <a:pt x="394335" y="93345"/>
                      </a:lnTo>
                      <a:lnTo>
                        <a:pt x="412433" y="111443"/>
                      </a:lnTo>
                      <a:cubicBezTo>
                        <a:pt x="414338" y="113347"/>
                        <a:pt x="417195" y="114300"/>
                        <a:pt x="419100" y="114300"/>
                      </a:cubicBezTo>
                      <a:cubicBezTo>
                        <a:pt x="421005" y="114300"/>
                        <a:pt x="423863" y="113347"/>
                        <a:pt x="425767" y="111443"/>
                      </a:cubicBezTo>
                      <a:cubicBezTo>
                        <a:pt x="429578" y="107632"/>
                        <a:pt x="429578" y="101918"/>
                        <a:pt x="425767" y="98107"/>
                      </a:cubicBezTo>
                      <a:lnTo>
                        <a:pt x="406717" y="79058"/>
                      </a:lnTo>
                      <a:lnTo>
                        <a:pt x="421005" y="63817"/>
                      </a:lnTo>
                      <a:lnTo>
                        <a:pt x="440055" y="82868"/>
                      </a:lnTo>
                      <a:cubicBezTo>
                        <a:pt x="441960" y="84772"/>
                        <a:pt x="444817" y="85725"/>
                        <a:pt x="446723" y="85725"/>
                      </a:cubicBezTo>
                      <a:cubicBezTo>
                        <a:pt x="448628" y="85725"/>
                        <a:pt x="451485" y="84772"/>
                        <a:pt x="453390" y="82868"/>
                      </a:cubicBezTo>
                      <a:cubicBezTo>
                        <a:pt x="458153" y="79058"/>
                        <a:pt x="458153" y="73343"/>
                        <a:pt x="454342" y="6953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aphic 8" descr="Music notes">
              <a:extLst>
                <a:ext uri="{FF2B5EF4-FFF2-40B4-BE49-F238E27FC236}">
                  <a16:creationId xmlns:a16="http://schemas.microsoft.com/office/drawing/2014/main" id="{8AC1A458-015D-4BFB-9542-4041CBC0C13A}"/>
                </a:ext>
              </a:extLst>
            </p:cNvPr>
            <p:cNvGrpSpPr/>
            <p:nvPr/>
          </p:nvGrpSpPr>
          <p:grpSpPr>
            <a:xfrm>
              <a:off x="6936996" y="1436250"/>
              <a:ext cx="914400" cy="914400"/>
              <a:chOff x="6354855" y="1398260"/>
              <a:chExt cx="914400" cy="914400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59BBFB96-D48B-4E41-89E9-9260BC20468E}"/>
                  </a:ext>
                </a:extLst>
              </p:cNvPr>
              <p:cNvSpPr/>
              <p:nvPr/>
            </p:nvSpPr>
            <p:spPr>
              <a:xfrm>
                <a:off x="6656985" y="1728587"/>
                <a:ext cx="457200" cy="476250"/>
              </a:xfrm>
              <a:custGeom>
                <a:avLst/>
                <a:gdLst>
                  <a:gd name="connsiteX0" fmla="*/ 459203 w 457200"/>
                  <a:gd name="connsiteY0" fmla="*/ 0 h 476250"/>
                  <a:gd name="connsiteX1" fmla="*/ 116303 w 457200"/>
                  <a:gd name="connsiteY1" fmla="*/ 81248 h 476250"/>
                  <a:gd name="connsiteX2" fmla="*/ 116303 w 457200"/>
                  <a:gd name="connsiteY2" fmla="*/ 364998 h 476250"/>
                  <a:gd name="connsiteX3" fmla="*/ 59153 w 457200"/>
                  <a:gd name="connsiteY3" fmla="*/ 369856 h 476250"/>
                  <a:gd name="connsiteX4" fmla="*/ 2003 w 457200"/>
                  <a:gd name="connsiteY4" fmla="*/ 446913 h 476250"/>
                  <a:gd name="connsiteX5" fmla="*/ 94872 w 457200"/>
                  <a:gd name="connsiteY5" fmla="*/ 469678 h 476250"/>
                  <a:gd name="connsiteX6" fmla="*/ 153546 w 457200"/>
                  <a:gd name="connsiteY6" fmla="*/ 400907 h 476250"/>
                  <a:gd name="connsiteX7" fmla="*/ 153546 w 457200"/>
                  <a:gd name="connsiteY7" fmla="*/ 126111 h 476250"/>
                  <a:gd name="connsiteX8" fmla="*/ 420246 w 457200"/>
                  <a:gd name="connsiteY8" fmla="*/ 63151 h 476250"/>
                  <a:gd name="connsiteX9" fmla="*/ 420246 w 457200"/>
                  <a:gd name="connsiteY9" fmla="*/ 302228 h 476250"/>
                  <a:gd name="connsiteX10" fmla="*/ 361857 w 457200"/>
                  <a:gd name="connsiteY10" fmla="*/ 307181 h 476250"/>
                  <a:gd name="connsiteX11" fmla="*/ 303755 w 457200"/>
                  <a:gd name="connsiteY11" fmla="*/ 386715 h 476250"/>
                  <a:gd name="connsiteX12" fmla="*/ 399005 w 457200"/>
                  <a:gd name="connsiteY12" fmla="*/ 410242 h 476250"/>
                  <a:gd name="connsiteX13" fmla="*/ 459870 w 457200"/>
                  <a:gd name="connsiteY13" fmla="*/ 345948 h 47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57200" h="476250">
                    <a:moveTo>
                      <a:pt x="459203" y="0"/>
                    </a:moveTo>
                    <a:lnTo>
                      <a:pt x="116303" y="81248"/>
                    </a:lnTo>
                    <a:lnTo>
                      <a:pt x="116303" y="364998"/>
                    </a:lnTo>
                    <a:cubicBezTo>
                      <a:pt x="97177" y="361187"/>
                      <a:pt x="77362" y="362872"/>
                      <a:pt x="59153" y="369856"/>
                    </a:cubicBezTo>
                    <a:cubicBezTo>
                      <a:pt x="17814" y="384905"/>
                      <a:pt x="-7522" y="419386"/>
                      <a:pt x="2003" y="446913"/>
                    </a:cubicBezTo>
                    <a:cubicBezTo>
                      <a:pt x="11528" y="474440"/>
                      <a:pt x="53533" y="485013"/>
                      <a:pt x="94872" y="469678"/>
                    </a:cubicBezTo>
                    <a:cubicBezTo>
                      <a:pt x="132210" y="456152"/>
                      <a:pt x="153546" y="422053"/>
                      <a:pt x="153546" y="400907"/>
                    </a:cubicBezTo>
                    <a:lnTo>
                      <a:pt x="153546" y="126111"/>
                    </a:lnTo>
                    <a:lnTo>
                      <a:pt x="420246" y="63151"/>
                    </a:lnTo>
                    <a:lnTo>
                      <a:pt x="420246" y="302228"/>
                    </a:lnTo>
                    <a:cubicBezTo>
                      <a:pt x="400708" y="298293"/>
                      <a:pt x="380453" y="300011"/>
                      <a:pt x="361857" y="307181"/>
                    </a:cubicBezTo>
                    <a:cubicBezTo>
                      <a:pt x="319566" y="322707"/>
                      <a:pt x="293468" y="358235"/>
                      <a:pt x="303755" y="386715"/>
                    </a:cubicBezTo>
                    <a:cubicBezTo>
                      <a:pt x="314042" y="415195"/>
                      <a:pt x="356619" y="425672"/>
                      <a:pt x="399005" y="410242"/>
                    </a:cubicBezTo>
                    <a:cubicBezTo>
                      <a:pt x="434819" y="397383"/>
                      <a:pt x="458631" y="370808"/>
                      <a:pt x="459870" y="345948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FE7DC20-A39F-450D-BE3B-B5A9934E79DD}"/>
                  </a:ext>
                </a:extLst>
              </p:cNvPr>
              <p:cNvSpPr/>
              <p:nvPr/>
            </p:nvSpPr>
            <p:spPr>
              <a:xfrm>
                <a:off x="6502109" y="1505988"/>
                <a:ext cx="238125" cy="409575"/>
              </a:xfrm>
              <a:custGeom>
                <a:avLst/>
                <a:gdLst>
                  <a:gd name="connsiteX0" fmla="*/ 172596 w 238125"/>
                  <a:gd name="connsiteY0" fmla="*/ 58007 h 409575"/>
                  <a:gd name="connsiteX1" fmla="*/ 152117 w 238125"/>
                  <a:gd name="connsiteY1" fmla="*/ 36576 h 409575"/>
                  <a:gd name="connsiteX2" fmla="*/ 152117 w 238125"/>
                  <a:gd name="connsiteY2" fmla="*/ 19050 h 409575"/>
                  <a:gd name="connsiteX3" fmla="*/ 133067 w 238125"/>
                  <a:gd name="connsiteY3" fmla="*/ 0 h 409575"/>
                  <a:gd name="connsiteX4" fmla="*/ 114017 w 238125"/>
                  <a:gd name="connsiteY4" fmla="*/ 19050 h 409575"/>
                  <a:gd name="connsiteX5" fmla="*/ 114017 w 238125"/>
                  <a:gd name="connsiteY5" fmla="*/ 306610 h 409575"/>
                  <a:gd name="connsiteX6" fmla="*/ 59153 w 238125"/>
                  <a:gd name="connsiteY6" fmla="*/ 311849 h 409575"/>
                  <a:gd name="connsiteX7" fmla="*/ 2003 w 238125"/>
                  <a:gd name="connsiteY7" fmla="*/ 388906 h 409575"/>
                  <a:gd name="connsiteX8" fmla="*/ 94967 w 238125"/>
                  <a:gd name="connsiteY8" fmla="*/ 411671 h 409575"/>
                  <a:gd name="connsiteX9" fmla="*/ 151450 w 238125"/>
                  <a:gd name="connsiteY9" fmla="*/ 360807 h 409575"/>
                  <a:gd name="connsiteX10" fmla="*/ 151450 w 238125"/>
                  <a:gd name="connsiteY10" fmla="*/ 159925 h 409575"/>
                  <a:gd name="connsiteX11" fmla="*/ 159546 w 238125"/>
                  <a:gd name="connsiteY11" fmla="*/ 165449 h 409575"/>
                  <a:gd name="connsiteX12" fmla="*/ 219173 w 238125"/>
                  <a:gd name="connsiteY12" fmla="*/ 264033 h 409575"/>
                  <a:gd name="connsiteX13" fmla="*/ 172596 w 238125"/>
                  <a:gd name="connsiteY13" fmla="*/ 58007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8125" h="409575">
                    <a:moveTo>
                      <a:pt x="172596" y="58007"/>
                    </a:moveTo>
                    <a:cubicBezTo>
                      <a:pt x="164211" y="52534"/>
                      <a:pt x="157203" y="45201"/>
                      <a:pt x="152117" y="36576"/>
                    </a:cubicBezTo>
                    <a:lnTo>
                      <a:pt x="152117" y="19050"/>
                    </a:lnTo>
                    <a:cubicBezTo>
                      <a:pt x="152117" y="8529"/>
                      <a:pt x="143588" y="0"/>
                      <a:pt x="133067" y="0"/>
                    </a:cubicBezTo>
                    <a:cubicBezTo>
                      <a:pt x="122545" y="0"/>
                      <a:pt x="114017" y="8529"/>
                      <a:pt x="114017" y="19050"/>
                    </a:cubicBezTo>
                    <a:lnTo>
                      <a:pt x="114017" y="306610"/>
                    </a:lnTo>
                    <a:cubicBezTo>
                      <a:pt x="95592" y="303363"/>
                      <a:pt x="76630" y="305172"/>
                      <a:pt x="59153" y="311849"/>
                    </a:cubicBezTo>
                    <a:cubicBezTo>
                      <a:pt x="17814" y="326803"/>
                      <a:pt x="-7522" y="361283"/>
                      <a:pt x="2003" y="388906"/>
                    </a:cubicBezTo>
                    <a:cubicBezTo>
                      <a:pt x="11528" y="416528"/>
                      <a:pt x="53628" y="427006"/>
                      <a:pt x="94967" y="411671"/>
                    </a:cubicBezTo>
                    <a:cubicBezTo>
                      <a:pt x="123542" y="401193"/>
                      <a:pt x="144687" y="381286"/>
                      <a:pt x="151450" y="360807"/>
                    </a:cubicBezTo>
                    <a:lnTo>
                      <a:pt x="151450" y="159925"/>
                    </a:lnTo>
                    <a:cubicBezTo>
                      <a:pt x="154026" y="161940"/>
                      <a:pt x="156731" y="163785"/>
                      <a:pt x="159546" y="165449"/>
                    </a:cubicBezTo>
                    <a:cubicBezTo>
                      <a:pt x="223078" y="203549"/>
                      <a:pt x="188121" y="263747"/>
                      <a:pt x="219173" y="264033"/>
                    </a:cubicBezTo>
                    <a:cubicBezTo>
                      <a:pt x="259083" y="264319"/>
                      <a:pt x="260702" y="116776"/>
                      <a:pt x="172596" y="5800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0" name="Graphic 10" descr="Treble clef">
              <a:extLst>
                <a:ext uri="{FF2B5EF4-FFF2-40B4-BE49-F238E27FC236}">
                  <a16:creationId xmlns:a16="http://schemas.microsoft.com/office/drawing/2014/main" id="{D7632A20-9F51-40A0-8E44-9B8E3C96454B}"/>
                </a:ext>
              </a:extLst>
            </p:cNvPr>
            <p:cNvSpPr/>
            <p:nvPr/>
          </p:nvSpPr>
          <p:spPr>
            <a:xfrm>
              <a:off x="5328556" y="1520621"/>
              <a:ext cx="285750" cy="790575"/>
            </a:xfrm>
            <a:custGeom>
              <a:avLst/>
              <a:gdLst>
                <a:gd name="connsiteX0" fmla="*/ 287569 w 285750"/>
                <a:gd name="connsiteY0" fmla="*/ 452417 h 790575"/>
                <a:gd name="connsiteX1" fmla="*/ 186604 w 285750"/>
                <a:gd name="connsiteY1" fmla="*/ 377360 h 790575"/>
                <a:gd name="connsiteX2" fmla="*/ 178413 w 285750"/>
                <a:gd name="connsiteY2" fmla="*/ 299351 h 790575"/>
                <a:gd name="connsiteX3" fmla="*/ 264138 w 285750"/>
                <a:gd name="connsiteY3" fmla="*/ 119519 h 790575"/>
                <a:gd name="connsiteX4" fmla="*/ 219466 w 285750"/>
                <a:gd name="connsiteY4" fmla="*/ 75 h 790575"/>
                <a:gd name="connsiteX5" fmla="*/ 143932 w 285750"/>
                <a:gd name="connsiteY5" fmla="*/ 78371 h 790575"/>
                <a:gd name="connsiteX6" fmla="*/ 135360 w 285750"/>
                <a:gd name="connsiteY6" fmla="*/ 244963 h 790575"/>
                <a:gd name="connsiteX7" fmla="*/ 10 w 285750"/>
                <a:gd name="connsiteY7" fmla="*/ 464038 h 790575"/>
                <a:gd name="connsiteX8" fmla="*/ 182794 w 285750"/>
                <a:gd name="connsiteY8" fmla="*/ 618724 h 790575"/>
                <a:gd name="connsiteX9" fmla="*/ 192319 w 285750"/>
                <a:gd name="connsiteY9" fmla="*/ 702353 h 790575"/>
                <a:gd name="connsiteX10" fmla="*/ 139075 w 285750"/>
                <a:gd name="connsiteY10" fmla="*/ 763504 h 790575"/>
                <a:gd name="connsiteX11" fmla="*/ 138167 w 285750"/>
                <a:gd name="connsiteY11" fmla="*/ 682687 h 790575"/>
                <a:gd name="connsiteX12" fmla="*/ 57350 w 285750"/>
                <a:gd name="connsiteY12" fmla="*/ 683594 h 790575"/>
                <a:gd name="connsiteX13" fmla="*/ 41062 w 285750"/>
                <a:gd name="connsiteY13" fmla="*/ 723499 h 790575"/>
                <a:gd name="connsiteX14" fmla="*/ 68780 w 285750"/>
                <a:gd name="connsiteY14" fmla="*/ 774553 h 790575"/>
                <a:gd name="connsiteX15" fmla="*/ 225562 w 285750"/>
                <a:gd name="connsiteY15" fmla="*/ 693971 h 790575"/>
                <a:gd name="connsiteX16" fmla="*/ 215465 w 285750"/>
                <a:gd name="connsiteY16" fmla="*/ 608818 h 790575"/>
                <a:gd name="connsiteX17" fmla="*/ 277473 w 285750"/>
                <a:gd name="connsiteY17" fmla="*/ 556811 h 790575"/>
                <a:gd name="connsiteX18" fmla="*/ 287569 w 285750"/>
                <a:gd name="connsiteY18" fmla="*/ 452417 h 790575"/>
                <a:gd name="connsiteX19" fmla="*/ 214894 w 285750"/>
                <a:gd name="connsiteY19" fmla="*/ 89896 h 790575"/>
                <a:gd name="connsiteX20" fmla="*/ 219466 w 285750"/>
                <a:gd name="connsiteY20" fmla="*/ 154094 h 790575"/>
                <a:gd name="connsiteX21" fmla="*/ 168221 w 285750"/>
                <a:gd name="connsiteY21" fmla="*/ 222960 h 790575"/>
                <a:gd name="connsiteX22" fmla="*/ 214894 w 285750"/>
                <a:gd name="connsiteY22" fmla="*/ 89896 h 790575"/>
                <a:gd name="connsiteX23" fmla="*/ 65065 w 285750"/>
                <a:gd name="connsiteY23" fmla="*/ 537952 h 790575"/>
                <a:gd name="connsiteX24" fmla="*/ 149838 w 285750"/>
                <a:gd name="connsiteY24" fmla="*/ 316019 h 790575"/>
                <a:gd name="connsiteX25" fmla="*/ 154124 w 285750"/>
                <a:gd name="connsiteY25" fmla="*/ 384695 h 790575"/>
                <a:gd name="connsiteX26" fmla="*/ 83163 w 285750"/>
                <a:gd name="connsiteY26" fmla="*/ 492232 h 790575"/>
                <a:gd name="connsiteX27" fmla="*/ 162887 w 285750"/>
                <a:gd name="connsiteY27" fmla="*/ 558907 h 790575"/>
                <a:gd name="connsiteX28" fmla="*/ 161744 w 285750"/>
                <a:gd name="connsiteY28" fmla="*/ 548144 h 790575"/>
                <a:gd name="connsiteX29" fmla="*/ 162601 w 285750"/>
                <a:gd name="connsiteY29" fmla="*/ 453656 h 790575"/>
                <a:gd name="connsiteX30" fmla="*/ 178413 w 285750"/>
                <a:gd name="connsiteY30" fmla="*/ 585958 h 790575"/>
                <a:gd name="connsiteX31" fmla="*/ 65065 w 285750"/>
                <a:gd name="connsiteY31" fmla="*/ 537952 h 790575"/>
                <a:gd name="connsiteX32" fmla="*/ 210703 w 285750"/>
                <a:gd name="connsiteY32" fmla="*/ 574242 h 790575"/>
                <a:gd name="connsiteX33" fmla="*/ 196320 w 285750"/>
                <a:gd name="connsiteY33" fmla="*/ 448226 h 790575"/>
                <a:gd name="connsiteX34" fmla="*/ 210703 w 285750"/>
                <a:gd name="connsiteY34" fmla="*/ 574242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5750" h="790575">
                  <a:moveTo>
                    <a:pt x="287569" y="452417"/>
                  </a:moveTo>
                  <a:cubicBezTo>
                    <a:pt x="263376" y="379265"/>
                    <a:pt x="187747" y="377265"/>
                    <a:pt x="186604" y="377360"/>
                  </a:cubicBezTo>
                  <a:lnTo>
                    <a:pt x="178413" y="299351"/>
                  </a:lnTo>
                  <a:cubicBezTo>
                    <a:pt x="226038" y="255917"/>
                    <a:pt x="264138" y="192766"/>
                    <a:pt x="264138" y="119519"/>
                  </a:cubicBezTo>
                  <a:cubicBezTo>
                    <a:pt x="264138" y="11219"/>
                    <a:pt x="235563" y="1694"/>
                    <a:pt x="219466" y="75"/>
                  </a:cubicBezTo>
                  <a:cubicBezTo>
                    <a:pt x="203368" y="-1544"/>
                    <a:pt x="166030" y="22935"/>
                    <a:pt x="143932" y="78371"/>
                  </a:cubicBezTo>
                  <a:cubicBezTo>
                    <a:pt x="121834" y="133806"/>
                    <a:pt x="132407" y="221246"/>
                    <a:pt x="135360" y="244963"/>
                  </a:cubicBezTo>
                  <a:cubicBezTo>
                    <a:pt x="135360" y="244963"/>
                    <a:pt x="-1324" y="322401"/>
                    <a:pt x="10" y="464038"/>
                  </a:cubicBezTo>
                  <a:cubicBezTo>
                    <a:pt x="10" y="487184"/>
                    <a:pt x="15345" y="619105"/>
                    <a:pt x="182794" y="618724"/>
                  </a:cubicBezTo>
                  <a:cubicBezTo>
                    <a:pt x="189621" y="646063"/>
                    <a:pt x="192823" y="674179"/>
                    <a:pt x="192319" y="702353"/>
                  </a:cubicBezTo>
                  <a:cubicBezTo>
                    <a:pt x="188224" y="749978"/>
                    <a:pt x="160982" y="762075"/>
                    <a:pt x="139075" y="763504"/>
                  </a:cubicBezTo>
                  <a:cubicBezTo>
                    <a:pt x="161141" y="740936"/>
                    <a:pt x="160735" y="704754"/>
                    <a:pt x="138167" y="682687"/>
                  </a:cubicBezTo>
                  <a:cubicBezTo>
                    <a:pt x="115599" y="660621"/>
                    <a:pt x="79417" y="661026"/>
                    <a:pt x="57350" y="683594"/>
                  </a:cubicBezTo>
                  <a:cubicBezTo>
                    <a:pt x="46921" y="694260"/>
                    <a:pt x="41076" y="708582"/>
                    <a:pt x="41062" y="723499"/>
                  </a:cubicBezTo>
                  <a:cubicBezTo>
                    <a:pt x="41462" y="744009"/>
                    <a:pt x="51797" y="763047"/>
                    <a:pt x="68780" y="774553"/>
                  </a:cubicBezTo>
                  <a:cubicBezTo>
                    <a:pt x="142980" y="828750"/>
                    <a:pt x="233086" y="776077"/>
                    <a:pt x="225562" y="693971"/>
                  </a:cubicBezTo>
                  <a:cubicBezTo>
                    <a:pt x="224609" y="683589"/>
                    <a:pt x="217465" y="624630"/>
                    <a:pt x="215465" y="608818"/>
                  </a:cubicBezTo>
                  <a:cubicBezTo>
                    <a:pt x="215465" y="608818"/>
                    <a:pt x="258423" y="589768"/>
                    <a:pt x="277473" y="556811"/>
                  </a:cubicBezTo>
                  <a:cubicBezTo>
                    <a:pt x="294454" y="524701"/>
                    <a:pt x="298082" y="487188"/>
                    <a:pt x="287569" y="452417"/>
                  </a:cubicBezTo>
                  <a:close/>
                  <a:moveTo>
                    <a:pt x="214894" y="89896"/>
                  </a:moveTo>
                  <a:cubicBezTo>
                    <a:pt x="235563" y="96944"/>
                    <a:pt x="226038" y="138759"/>
                    <a:pt x="219466" y="154094"/>
                  </a:cubicBezTo>
                  <a:cubicBezTo>
                    <a:pt x="212893" y="169430"/>
                    <a:pt x="187938" y="215245"/>
                    <a:pt x="168221" y="222960"/>
                  </a:cubicBezTo>
                  <a:cubicBezTo>
                    <a:pt x="159363" y="139045"/>
                    <a:pt x="187938" y="87419"/>
                    <a:pt x="214894" y="89896"/>
                  </a:cubicBezTo>
                  <a:close/>
                  <a:moveTo>
                    <a:pt x="65065" y="537952"/>
                  </a:moveTo>
                  <a:cubicBezTo>
                    <a:pt x="-943" y="392981"/>
                    <a:pt x="148409" y="317067"/>
                    <a:pt x="149838" y="316019"/>
                  </a:cubicBezTo>
                  <a:cubicBezTo>
                    <a:pt x="151743" y="331736"/>
                    <a:pt x="152219" y="368883"/>
                    <a:pt x="154124" y="384695"/>
                  </a:cubicBezTo>
                  <a:cubicBezTo>
                    <a:pt x="89164" y="407745"/>
                    <a:pt x="79639" y="463847"/>
                    <a:pt x="83163" y="492232"/>
                  </a:cubicBezTo>
                  <a:cubicBezTo>
                    <a:pt x="91735" y="560336"/>
                    <a:pt x="158696" y="569765"/>
                    <a:pt x="162887" y="558907"/>
                  </a:cubicBezTo>
                  <a:cubicBezTo>
                    <a:pt x="164780" y="555430"/>
                    <a:pt x="164325" y="551145"/>
                    <a:pt x="161744" y="548144"/>
                  </a:cubicBezTo>
                  <a:cubicBezTo>
                    <a:pt x="102594" y="482612"/>
                    <a:pt x="159458" y="454799"/>
                    <a:pt x="162601" y="453656"/>
                  </a:cubicBezTo>
                  <a:lnTo>
                    <a:pt x="178413" y="585958"/>
                  </a:lnTo>
                  <a:cubicBezTo>
                    <a:pt x="129645" y="597007"/>
                    <a:pt x="77257" y="564908"/>
                    <a:pt x="65065" y="537952"/>
                  </a:cubicBezTo>
                  <a:close/>
                  <a:moveTo>
                    <a:pt x="210703" y="574242"/>
                  </a:moveTo>
                  <a:lnTo>
                    <a:pt x="196320" y="448226"/>
                  </a:lnTo>
                  <a:cubicBezTo>
                    <a:pt x="228895" y="444607"/>
                    <a:pt x="286045" y="509282"/>
                    <a:pt x="210703" y="5742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12" descr="Music notation">
              <a:extLst>
                <a:ext uri="{FF2B5EF4-FFF2-40B4-BE49-F238E27FC236}">
                  <a16:creationId xmlns:a16="http://schemas.microsoft.com/office/drawing/2014/main" id="{D12C6DF0-59EB-44E4-8F42-5D54DB4FFAE3}"/>
                </a:ext>
              </a:extLst>
            </p:cNvPr>
            <p:cNvSpPr/>
            <p:nvPr/>
          </p:nvSpPr>
          <p:spPr>
            <a:xfrm>
              <a:off x="6112272" y="1474091"/>
              <a:ext cx="819150" cy="381000"/>
            </a:xfrm>
            <a:custGeom>
              <a:avLst/>
              <a:gdLst>
                <a:gd name="connsiteX0" fmla="*/ 389573 w 819150"/>
                <a:gd name="connsiteY0" fmla="*/ 303847 h 381000"/>
                <a:gd name="connsiteX1" fmla="*/ 382905 w 819150"/>
                <a:gd name="connsiteY1" fmla="*/ 305753 h 381000"/>
                <a:gd name="connsiteX2" fmla="*/ 348615 w 819150"/>
                <a:gd name="connsiteY2" fmla="*/ 351472 h 381000"/>
                <a:gd name="connsiteX3" fmla="*/ 404813 w 819150"/>
                <a:gd name="connsiteY3" fmla="*/ 364808 h 381000"/>
                <a:gd name="connsiteX4" fmla="*/ 439103 w 819150"/>
                <a:gd name="connsiteY4" fmla="*/ 334328 h 381000"/>
                <a:gd name="connsiteX5" fmla="*/ 439103 w 819150"/>
                <a:gd name="connsiteY5" fmla="*/ 302895 h 381000"/>
                <a:gd name="connsiteX6" fmla="*/ 816293 w 819150"/>
                <a:gd name="connsiteY6" fmla="*/ 368618 h 381000"/>
                <a:gd name="connsiteX7" fmla="*/ 820103 w 819150"/>
                <a:gd name="connsiteY7" fmla="*/ 360045 h 381000"/>
                <a:gd name="connsiteX8" fmla="*/ 439103 w 819150"/>
                <a:gd name="connsiteY8" fmla="*/ 293370 h 381000"/>
                <a:gd name="connsiteX9" fmla="*/ 439103 w 819150"/>
                <a:gd name="connsiteY9" fmla="*/ 245745 h 381000"/>
                <a:gd name="connsiteX10" fmla="*/ 467678 w 819150"/>
                <a:gd name="connsiteY10" fmla="*/ 246697 h 381000"/>
                <a:gd name="connsiteX11" fmla="*/ 480060 w 819150"/>
                <a:gd name="connsiteY11" fmla="*/ 277178 h 381000"/>
                <a:gd name="connsiteX12" fmla="*/ 495300 w 819150"/>
                <a:gd name="connsiteY12" fmla="*/ 247650 h 381000"/>
                <a:gd name="connsiteX13" fmla="*/ 815340 w 819150"/>
                <a:gd name="connsiteY13" fmla="*/ 311468 h 381000"/>
                <a:gd name="connsiteX14" fmla="*/ 819150 w 819150"/>
                <a:gd name="connsiteY14" fmla="*/ 302895 h 381000"/>
                <a:gd name="connsiteX15" fmla="*/ 600075 w 819150"/>
                <a:gd name="connsiteY15" fmla="*/ 247650 h 381000"/>
                <a:gd name="connsiteX16" fmla="*/ 639128 w 819150"/>
                <a:gd name="connsiteY16" fmla="*/ 216218 h 381000"/>
                <a:gd name="connsiteX17" fmla="*/ 639128 w 819150"/>
                <a:gd name="connsiteY17" fmla="*/ 206693 h 381000"/>
                <a:gd name="connsiteX18" fmla="*/ 816293 w 819150"/>
                <a:gd name="connsiteY18" fmla="*/ 255270 h 381000"/>
                <a:gd name="connsiteX19" fmla="*/ 820103 w 819150"/>
                <a:gd name="connsiteY19" fmla="*/ 246697 h 381000"/>
                <a:gd name="connsiteX20" fmla="*/ 639128 w 819150"/>
                <a:gd name="connsiteY20" fmla="*/ 197168 h 381000"/>
                <a:gd name="connsiteX21" fmla="*/ 639128 w 819150"/>
                <a:gd name="connsiteY21" fmla="*/ 149543 h 381000"/>
                <a:gd name="connsiteX22" fmla="*/ 816293 w 819150"/>
                <a:gd name="connsiteY22" fmla="*/ 198120 h 381000"/>
                <a:gd name="connsiteX23" fmla="*/ 820103 w 819150"/>
                <a:gd name="connsiteY23" fmla="*/ 189547 h 381000"/>
                <a:gd name="connsiteX24" fmla="*/ 639128 w 819150"/>
                <a:gd name="connsiteY24" fmla="*/ 140018 h 381000"/>
                <a:gd name="connsiteX25" fmla="*/ 639128 w 819150"/>
                <a:gd name="connsiteY25" fmla="*/ 92393 h 381000"/>
                <a:gd name="connsiteX26" fmla="*/ 816293 w 819150"/>
                <a:gd name="connsiteY26" fmla="*/ 140970 h 381000"/>
                <a:gd name="connsiteX27" fmla="*/ 820103 w 819150"/>
                <a:gd name="connsiteY27" fmla="*/ 132397 h 381000"/>
                <a:gd name="connsiteX28" fmla="*/ 639128 w 819150"/>
                <a:gd name="connsiteY28" fmla="*/ 82868 h 381000"/>
                <a:gd name="connsiteX29" fmla="*/ 639128 w 819150"/>
                <a:gd name="connsiteY29" fmla="*/ 11430 h 381000"/>
                <a:gd name="connsiteX30" fmla="*/ 627698 w 819150"/>
                <a:gd name="connsiteY30" fmla="*/ 0 h 381000"/>
                <a:gd name="connsiteX31" fmla="*/ 616268 w 819150"/>
                <a:gd name="connsiteY31" fmla="*/ 11430 h 381000"/>
                <a:gd name="connsiteX32" fmla="*/ 616268 w 819150"/>
                <a:gd name="connsiteY32" fmla="*/ 79057 h 381000"/>
                <a:gd name="connsiteX33" fmla="*/ 425768 w 819150"/>
                <a:gd name="connsiteY33" fmla="*/ 64770 h 381000"/>
                <a:gd name="connsiteX34" fmla="*/ 318135 w 819150"/>
                <a:gd name="connsiteY34" fmla="*/ 69532 h 381000"/>
                <a:gd name="connsiteX35" fmla="*/ 318135 w 819150"/>
                <a:gd name="connsiteY35" fmla="*/ 3810 h 381000"/>
                <a:gd name="connsiteX36" fmla="*/ 137160 w 819150"/>
                <a:gd name="connsiteY36" fmla="*/ 45720 h 381000"/>
                <a:gd name="connsiteX37" fmla="*/ 137160 w 819150"/>
                <a:gd name="connsiteY37" fmla="*/ 97155 h 381000"/>
                <a:gd name="connsiteX38" fmla="*/ 952 w 819150"/>
                <a:gd name="connsiteY38" fmla="*/ 145733 h 381000"/>
                <a:gd name="connsiteX39" fmla="*/ 4763 w 819150"/>
                <a:gd name="connsiteY39" fmla="*/ 154305 h 381000"/>
                <a:gd name="connsiteX40" fmla="*/ 137160 w 819150"/>
                <a:gd name="connsiteY40" fmla="*/ 106680 h 381000"/>
                <a:gd name="connsiteX41" fmla="*/ 137160 w 819150"/>
                <a:gd name="connsiteY41" fmla="*/ 154305 h 381000"/>
                <a:gd name="connsiteX42" fmla="*/ 952 w 819150"/>
                <a:gd name="connsiteY42" fmla="*/ 202883 h 381000"/>
                <a:gd name="connsiteX43" fmla="*/ 4763 w 819150"/>
                <a:gd name="connsiteY43" fmla="*/ 211455 h 381000"/>
                <a:gd name="connsiteX44" fmla="*/ 137160 w 819150"/>
                <a:gd name="connsiteY44" fmla="*/ 163830 h 381000"/>
                <a:gd name="connsiteX45" fmla="*/ 137160 w 819150"/>
                <a:gd name="connsiteY45" fmla="*/ 192405 h 381000"/>
                <a:gd name="connsiteX46" fmla="*/ 106680 w 819150"/>
                <a:gd name="connsiteY46" fmla="*/ 195263 h 381000"/>
                <a:gd name="connsiteX47" fmla="*/ 75248 w 819150"/>
                <a:gd name="connsiteY47" fmla="*/ 229552 h 381000"/>
                <a:gd name="connsiteX48" fmla="*/ 952 w 819150"/>
                <a:gd name="connsiteY48" fmla="*/ 260033 h 381000"/>
                <a:gd name="connsiteX49" fmla="*/ 4763 w 819150"/>
                <a:gd name="connsiteY49" fmla="*/ 268605 h 381000"/>
                <a:gd name="connsiteX50" fmla="*/ 76200 w 819150"/>
                <a:gd name="connsiteY50" fmla="*/ 239077 h 381000"/>
                <a:gd name="connsiteX51" fmla="*/ 125730 w 819150"/>
                <a:gd name="connsiteY51" fmla="*/ 249555 h 381000"/>
                <a:gd name="connsiteX52" fmla="*/ 157162 w 819150"/>
                <a:gd name="connsiteY52" fmla="*/ 217170 h 381000"/>
                <a:gd name="connsiteX53" fmla="*/ 236220 w 819150"/>
                <a:gd name="connsiteY53" fmla="*/ 202883 h 381000"/>
                <a:gd name="connsiteX54" fmla="*/ 237173 w 819150"/>
                <a:gd name="connsiteY54" fmla="*/ 206693 h 381000"/>
                <a:gd name="connsiteX55" fmla="*/ 287655 w 819150"/>
                <a:gd name="connsiteY55" fmla="*/ 219075 h 381000"/>
                <a:gd name="connsiteX56" fmla="*/ 317182 w 819150"/>
                <a:gd name="connsiteY56" fmla="*/ 195263 h 381000"/>
                <a:gd name="connsiteX57" fmla="*/ 416243 w 819150"/>
                <a:gd name="connsiteY57" fmla="*/ 190500 h 381000"/>
                <a:gd name="connsiteX58" fmla="*/ 416243 w 819150"/>
                <a:gd name="connsiteY58" fmla="*/ 238125 h 381000"/>
                <a:gd name="connsiteX59" fmla="*/ 952 w 819150"/>
                <a:gd name="connsiteY59" fmla="*/ 319088 h 381000"/>
                <a:gd name="connsiteX60" fmla="*/ 4763 w 819150"/>
                <a:gd name="connsiteY60" fmla="*/ 327660 h 381000"/>
                <a:gd name="connsiteX61" fmla="*/ 415290 w 819150"/>
                <a:gd name="connsiteY61" fmla="*/ 247650 h 381000"/>
                <a:gd name="connsiteX62" fmla="*/ 415290 w 819150"/>
                <a:gd name="connsiteY62" fmla="*/ 295275 h 381000"/>
                <a:gd name="connsiteX63" fmla="*/ 0 w 819150"/>
                <a:gd name="connsiteY63" fmla="*/ 376237 h 381000"/>
                <a:gd name="connsiteX64" fmla="*/ 3810 w 819150"/>
                <a:gd name="connsiteY64" fmla="*/ 384810 h 381000"/>
                <a:gd name="connsiteX65" fmla="*/ 389573 w 819150"/>
                <a:gd name="connsiteY65" fmla="*/ 303847 h 381000"/>
                <a:gd name="connsiteX66" fmla="*/ 389573 w 819150"/>
                <a:gd name="connsiteY66" fmla="*/ 303847 h 381000"/>
                <a:gd name="connsiteX67" fmla="*/ 425768 w 819150"/>
                <a:gd name="connsiteY67" fmla="*/ 74295 h 381000"/>
                <a:gd name="connsiteX68" fmla="*/ 615315 w 819150"/>
                <a:gd name="connsiteY68" fmla="*/ 87630 h 381000"/>
                <a:gd name="connsiteX69" fmla="*/ 615315 w 819150"/>
                <a:gd name="connsiteY69" fmla="*/ 135255 h 381000"/>
                <a:gd name="connsiteX70" fmla="*/ 435293 w 819150"/>
                <a:gd name="connsiteY70" fmla="*/ 121920 h 381000"/>
                <a:gd name="connsiteX71" fmla="*/ 426720 w 819150"/>
                <a:gd name="connsiteY71" fmla="*/ 118110 h 381000"/>
                <a:gd name="connsiteX72" fmla="*/ 418148 w 819150"/>
                <a:gd name="connsiteY72" fmla="*/ 121920 h 381000"/>
                <a:gd name="connsiteX73" fmla="*/ 318135 w 819150"/>
                <a:gd name="connsiteY73" fmla="*/ 125730 h 381000"/>
                <a:gd name="connsiteX74" fmla="*/ 318135 w 819150"/>
                <a:gd name="connsiteY74" fmla="*/ 78105 h 381000"/>
                <a:gd name="connsiteX75" fmla="*/ 425768 w 819150"/>
                <a:gd name="connsiteY75" fmla="*/ 74295 h 381000"/>
                <a:gd name="connsiteX76" fmla="*/ 157162 w 819150"/>
                <a:gd name="connsiteY76" fmla="*/ 69532 h 381000"/>
                <a:gd name="connsiteX77" fmla="*/ 298132 w 819150"/>
                <a:gd name="connsiteY77" fmla="*/ 36195 h 381000"/>
                <a:gd name="connsiteX78" fmla="*/ 298132 w 819150"/>
                <a:gd name="connsiteY78" fmla="*/ 70485 h 381000"/>
                <a:gd name="connsiteX79" fmla="*/ 157162 w 819150"/>
                <a:gd name="connsiteY79" fmla="*/ 92393 h 381000"/>
                <a:gd name="connsiteX80" fmla="*/ 157162 w 819150"/>
                <a:gd name="connsiteY80" fmla="*/ 69532 h 381000"/>
                <a:gd name="connsiteX81" fmla="*/ 157162 w 819150"/>
                <a:gd name="connsiteY81" fmla="*/ 102870 h 381000"/>
                <a:gd name="connsiteX82" fmla="*/ 298132 w 819150"/>
                <a:gd name="connsiteY82" fmla="*/ 80963 h 381000"/>
                <a:gd name="connsiteX83" fmla="*/ 298132 w 819150"/>
                <a:gd name="connsiteY83" fmla="*/ 128588 h 381000"/>
                <a:gd name="connsiteX84" fmla="*/ 157162 w 819150"/>
                <a:gd name="connsiteY84" fmla="*/ 150495 h 381000"/>
                <a:gd name="connsiteX85" fmla="*/ 157162 w 819150"/>
                <a:gd name="connsiteY85" fmla="*/ 102870 h 381000"/>
                <a:gd name="connsiteX86" fmla="*/ 157162 w 819150"/>
                <a:gd name="connsiteY86" fmla="*/ 160020 h 381000"/>
                <a:gd name="connsiteX87" fmla="*/ 298132 w 819150"/>
                <a:gd name="connsiteY87" fmla="*/ 138113 h 381000"/>
                <a:gd name="connsiteX88" fmla="*/ 298132 w 819150"/>
                <a:gd name="connsiteY88" fmla="*/ 161925 h 381000"/>
                <a:gd name="connsiteX89" fmla="*/ 267653 w 819150"/>
                <a:gd name="connsiteY89" fmla="*/ 164783 h 381000"/>
                <a:gd name="connsiteX90" fmla="*/ 237173 w 819150"/>
                <a:gd name="connsiteY90" fmla="*/ 193358 h 381000"/>
                <a:gd name="connsiteX91" fmla="*/ 158115 w 819150"/>
                <a:gd name="connsiteY91" fmla="*/ 207645 h 381000"/>
                <a:gd name="connsiteX92" fmla="*/ 157162 w 819150"/>
                <a:gd name="connsiteY92" fmla="*/ 160020 h 381000"/>
                <a:gd name="connsiteX93" fmla="*/ 319088 w 819150"/>
                <a:gd name="connsiteY93" fmla="*/ 183833 h 381000"/>
                <a:gd name="connsiteX94" fmla="*/ 319088 w 819150"/>
                <a:gd name="connsiteY94" fmla="*/ 136208 h 381000"/>
                <a:gd name="connsiteX95" fmla="*/ 416243 w 819150"/>
                <a:gd name="connsiteY95" fmla="*/ 131445 h 381000"/>
                <a:gd name="connsiteX96" fmla="*/ 416243 w 819150"/>
                <a:gd name="connsiteY96" fmla="*/ 179070 h 381000"/>
                <a:gd name="connsiteX97" fmla="*/ 319088 w 819150"/>
                <a:gd name="connsiteY97" fmla="*/ 183833 h 381000"/>
                <a:gd name="connsiteX98" fmla="*/ 438150 w 819150"/>
                <a:gd name="connsiteY98" fmla="*/ 236220 h 381000"/>
                <a:gd name="connsiteX99" fmla="*/ 438150 w 819150"/>
                <a:gd name="connsiteY99" fmla="*/ 213360 h 381000"/>
                <a:gd name="connsiteX100" fmla="*/ 443865 w 819150"/>
                <a:gd name="connsiteY100" fmla="*/ 217170 h 381000"/>
                <a:gd name="connsiteX101" fmla="*/ 462915 w 819150"/>
                <a:gd name="connsiteY101" fmla="*/ 236220 h 381000"/>
                <a:gd name="connsiteX102" fmla="*/ 438150 w 819150"/>
                <a:gd name="connsiteY102" fmla="*/ 236220 h 381000"/>
                <a:gd name="connsiteX103" fmla="*/ 548640 w 819150"/>
                <a:gd name="connsiteY103" fmla="*/ 232410 h 381000"/>
                <a:gd name="connsiteX104" fmla="*/ 556260 w 819150"/>
                <a:gd name="connsiteY104" fmla="*/ 242888 h 381000"/>
                <a:gd name="connsiteX105" fmla="*/ 495300 w 819150"/>
                <a:gd name="connsiteY105" fmla="*/ 238125 h 381000"/>
                <a:gd name="connsiteX106" fmla="*/ 482918 w 819150"/>
                <a:gd name="connsiteY106" fmla="*/ 189547 h 381000"/>
                <a:gd name="connsiteX107" fmla="*/ 564833 w 819150"/>
                <a:gd name="connsiteY107" fmla="*/ 195263 h 381000"/>
                <a:gd name="connsiteX108" fmla="*/ 548640 w 819150"/>
                <a:gd name="connsiteY108" fmla="*/ 232410 h 381000"/>
                <a:gd name="connsiteX109" fmla="*/ 548640 w 819150"/>
                <a:gd name="connsiteY109" fmla="*/ 232410 h 381000"/>
                <a:gd name="connsiteX110" fmla="*/ 615315 w 819150"/>
                <a:gd name="connsiteY110" fmla="*/ 182880 h 381000"/>
                <a:gd name="connsiteX111" fmla="*/ 579120 w 819150"/>
                <a:gd name="connsiteY111" fmla="*/ 187643 h 381000"/>
                <a:gd name="connsiteX112" fmla="*/ 477203 w 819150"/>
                <a:gd name="connsiteY112" fmla="*/ 180022 h 381000"/>
                <a:gd name="connsiteX113" fmla="*/ 451485 w 819150"/>
                <a:gd name="connsiteY113" fmla="*/ 153352 h 381000"/>
                <a:gd name="connsiteX114" fmla="*/ 438150 w 819150"/>
                <a:gd name="connsiteY114" fmla="*/ 139065 h 381000"/>
                <a:gd name="connsiteX115" fmla="*/ 438150 w 819150"/>
                <a:gd name="connsiteY115" fmla="*/ 131445 h 381000"/>
                <a:gd name="connsiteX116" fmla="*/ 615315 w 819150"/>
                <a:gd name="connsiteY116" fmla="*/ 144780 h 381000"/>
                <a:gd name="connsiteX117" fmla="*/ 615315 w 819150"/>
                <a:gd name="connsiteY117" fmla="*/ 18288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819150" h="381000">
                  <a:moveTo>
                    <a:pt x="389573" y="303847"/>
                  </a:moveTo>
                  <a:lnTo>
                    <a:pt x="382905" y="305753"/>
                  </a:lnTo>
                  <a:cubicBezTo>
                    <a:pt x="358140" y="314325"/>
                    <a:pt x="342900" y="335280"/>
                    <a:pt x="348615" y="351472"/>
                  </a:cubicBezTo>
                  <a:cubicBezTo>
                    <a:pt x="354330" y="367665"/>
                    <a:pt x="380048" y="374333"/>
                    <a:pt x="404813" y="364808"/>
                  </a:cubicBezTo>
                  <a:cubicBezTo>
                    <a:pt x="420053" y="360045"/>
                    <a:pt x="432435" y="348615"/>
                    <a:pt x="439103" y="334328"/>
                  </a:cubicBezTo>
                  <a:lnTo>
                    <a:pt x="439103" y="302895"/>
                  </a:lnTo>
                  <a:cubicBezTo>
                    <a:pt x="581978" y="303847"/>
                    <a:pt x="718185" y="327660"/>
                    <a:pt x="816293" y="368618"/>
                  </a:cubicBezTo>
                  <a:lnTo>
                    <a:pt x="820103" y="360045"/>
                  </a:lnTo>
                  <a:cubicBezTo>
                    <a:pt x="720090" y="318135"/>
                    <a:pt x="584835" y="295275"/>
                    <a:pt x="439103" y="293370"/>
                  </a:cubicBezTo>
                  <a:lnTo>
                    <a:pt x="439103" y="245745"/>
                  </a:lnTo>
                  <a:cubicBezTo>
                    <a:pt x="448628" y="245745"/>
                    <a:pt x="458153" y="245745"/>
                    <a:pt x="467678" y="246697"/>
                  </a:cubicBezTo>
                  <a:cubicBezTo>
                    <a:pt x="472440" y="262890"/>
                    <a:pt x="468630" y="277178"/>
                    <a:pt x="480060" y="277178"/>
                  </a:cubicBezTo>
                  <a:cubicBezTo>
                    <a:pt x="488632" y="277178"/>
                    <a:pt x="494348" y="264795"/>
                    <a:pt x="495300" y="247650"/>
                  </a:cubicBezTo>
                  <a:cubicBezTo>
                    <a:pt x="617220" y="254318"/>
                    <a:pt x="730568" y="276225"/>
                    <a:pt x="815340" y="311468"/>
                  </a:cubicBezTo>
                  <a:lnTo>
                    <a:pt x="819150" y="302895"/>
                  </a:lnTo>
                  <a:cubicBezTo>
                    <a:pt x="748665" y="275272"/>
                    <a:pt x="675323" y="256222"/>
                    <a:pt x="600075" y="247650"/>
                  </a:cubicBezTo>
                  <a:cubicBezTo>
                    <a:pt x="617220" y="243840"/>
                    <a:pt x="631508" y="232410"/>
                    <a:pt x="639128" y="216218"/>
                  </a:cubicBezTo>
                  <a:lnTo>
                    <a:pt x="639128" y="206693"/>
                  </a:lnTo>
                  <a:cubicBezTo>
                    <a:pt x="700088" y="216218"/>
                    <a:pt x="759143" y="232410"/>
                    <a:pt x="816293" y="255270"/>
                  </a:cubicBezTo>
                  <a:lnTo>
                    <a:pt x="820103" y="246697"/>
                  </a:lnTo>
                  <a:cubicBezTo>
                    <a:pt x="762000" y="223838"/>
                    <a:pt x="701040" y="206693"/>
                    <a:pt x="639128" y="197168"/>
                  </a:cubicBezTo>
                  <a:lnTo>
                    <a:pt x="639128" y="149543"/>
                  </a:lnTo>
                  <a:cubicBezTo>
                    <a:pt x="700088" y="159068"/>
                    <a:pt x="759143" y="175260"/>
                    <a:pt x="816293" y="198120"/>
                  </a:cubicBezTo>
                  <a:lnTo>
                    <a:pt x="820103" y="189547"/>
                  </a:lnTo>
                  <a:cubicBezTo>
                    <a:pt x="762000" y="166688"/>
                    <a:pt x="701040" y="149543"/>
                    <a:pt x="639128" y="140018"/>
                  </a:cubicBezTo>
                  <a:lnTo>
                    <a:pt x="639128" y="92393"/>
                  </a:lnTo>
                  <a:cubicBezTo>
                    <a:pt x="700088" y="101918"/>
                    <a:pt x="759143" y="118110"/>
                    <a:pt x="816293" y="140970"/>
                  </a:cubicBezTo>
                  <a:lnTo>
                    <a:pt x="820103" y="132397"/>
                  </a:lnTo>
                  <a:cubicBezTo>
                    <a:pt x="762000" y="109538"/>
                    <a:pt x="701040" y="92393"/>
                    <a:pt x="639128" y="82868"/>
                  </a:cubicBezTo>
                  <a:lnTo>
                    <a:pt x="639128" y="11430"/>
                  </a:lnTo>
                  <a:cubicBezTo>
                    <a:pt x="639128" y="4763"/>
                    <a:pt x="634365" y="0"/>
                    <a:pt x="627698" y="0"/>
                  </a:cubicBezTo>
                  <a:cubicBezTo>
                    <a:pt x="621030" y="0"/>
                    <a:pt x="616268" y="4763"/>
                    <a:pt x="616268" y="11430"/>
                  </a:cubicBezTo>
                  <a:lnTo>
                    <a:pt x="616268" y="79057"/>
                  </a:lnTo>
                  <a:cubicBezTo>
                    <a:pt x="552450" y="69532"/>
                    <a:pt x="489585" y="64770"/>
                    <a:pt x="425768" y="64770"/>
                  </a:cubicBezTo>
                  <a:cubicBezTo>
                    <a:pt x="389573" y="64770"/>
                    <a:pt x="353378" y="66675"/>
                    <a:pt x="318135" y="69532"/>
                  </a:cubicBezTo>
                  <a:lnTo>
                    <a:pt x="318135" y="3810"/>
                  </a:lnTo>
                  <a:lnTo>
                    <a:pt x="137160" y="45720"/>
                  </a:lnTo>
                  <a:lnTo>
                    <a:pt x="137160" y="97155"/>
                  </a:lnTo>
                  <a:cubicBezTo>
                    <a:pt x="90488" y="108585"/>
                    <a:pt x="44768" y="124777"/>
                    <a:pt x="952" y="145733"/>
                  </a:cubicBezTo>
                  <a:lnTo>
                    <a:pt x="4763" y="154305"/>
                  </a:lnTo>
                  <a:cubicBezTo>
                    <a:pt x="46672" y="133350"/>
                    <a:pt x="91440" y="118110"/>
                    <a:pt x="137160" y="106680"/>
                  </a:cubicBezTo>
                  <a:lnTo>
                    <a:pt x="137160" y="154305"/>
                  </a:lnTo>
                  <a:cubicBezTo>
                    <a:pt x="90488" y="165735"/>
                    <a:pt x="44768" y="181927"/>
                    <a:pt x="952" y="202883"/>
                  </a:cubicBezTo>
                  <a:lnTo>
                    <a:pt x="4763" y="211455"/>
                  </a:lnTo>
                  <a:cubicBezTo>
                    <a:pt x="46672" y="190500"/>
                    <a:pt x="91440" y="175260"/>
                    <a:pt x="137160" y="163830"/>
                  </a:cubicBezTo>
                  <a:lnTo>
                    <a:pt x="137160" y="192405"/>
                  </a:lnTo>
                  <a:cubicBezTo>
                    <a:pt x="126683" y="190500"/>
                    <a:pt x="116205" y="191452"/>
                    <a:pt x="106680" y="195263"/>
                  </a:cubicBezTo>
                  <a:cubicBezTo>
                    <a:pt x="87630" y="201930"/>
                    <a:pt x="75248" y="216218"/>
                    <a:pt x="75248" y="229552"/>
                  </a:cubicBezTo>
                  <a:cubicBezTo>
                    <a:pt x="49530" y="238125"/>
                    <a:pt x="25717" y="247650"/>
                    <a:pt x="952" y="260033"/>
                  </a:cubicBezTo>
                  <a:lnTo>
                    <a:pt x="4763" y="268605"/>
                  </a:lnTo>
                  <a:cubicBezTo>
                    <a:pt x="27622" y="257175"/>
                    <a:pt x="52388" y="247650"/>
                    <a:pt x="76200" y="239077"/>
                  </a:cubicBezTo>
                  <a:cubicBezTo>
                    <a:pt x="82868" y="252413"/>
                    <a:pt x="103823" y="257175"/>
                    <a:pt x="125730" y="249555"/>
                  </a:cubicBezTo>
                  <a:cubicBezTo>
                    <a:pt x="143828" y="242888"/>
                    <a:pt x="156210" y="229552"/>
                    <a:pt x="157162" y="217170"/>
                  </a:cubicBezTo>
                  <a:cubicBezTo>
                    <a:pt x="182880" y="211455"/>
                    <a:pt x="208598" y="206693"/>
                    <a:pt x="236220" y="202883"/>
                  </a:cubicBezTo>
                  <a:cubicBezTo>
                    <a:pt x="236220" y="203835"/>
                    <a:pt x="236220" y="204788"/>
                    <a:pt x="237173" y="206693"/>
                  </a:cubicBezTo>
                  <a:cubicBezTo>
                    <a:pt x="242887" y="221933"/>
                    <a:pt x="264795" y="226695"/>
                    <a:pt x="287655" y="219075"/>
                  </a:cubicBezTo>
                  <a:cubicBezTo>
                    <a:pt x="300038" y="215265"/>
                    <a:pt x="310515" y="206693"/>
                    <a:pt x="317182" y="195263"/>
                  </a:cubicBezTo>
                  <a:cubicBezTo>
                    <a:pt x="349568" y="192405"/>
                    <a:pt x="382905" y="191452"/>
                    <a:pt x="416243" y="190500"/>
                  </a:cubicBezTo>
                  <a:lnTo>
                    <a:pt x="416243" y="238125"/>
                  </a:lnTo>
                  <a:cubicBezTo>
                    <a:pt x="253365" y="239077"/>
                    <a:pt x="101918" y="268605"/>
                    <a:pt x="952" y="319088"/>
                  </a:cubicBezTo>
                  <a:lnTo>
                    <a:pt x="4763" y="327660"/>
                  </a:lnTo>
                  <a:cubicBezTo>
                    <a:pt x="104775" y="278130"/>
                    <a:pt x="254318" y="248602"/>
                    <a:pt x="415290" y="247650"/>
                  </a:cubicBezTo>
                  <a:lnTo>
                    <a:pt x="415290" y="295275"/>
                  </a:lnTo>
                  <a:cubicBezTo>
                    <a:pt x="252412" y="296228"/>
                    <a:pt x="100965" y="325755"/>
                    <a:pt x="0" y="376237"/>
                  </a:cubicBezTo>
                  <a:lnTo>
                    <a:pt x="3810" y="384810"/>
                  </a:lnTo>
                  <a:cubicBezTo>
                    <a:pt x="99060" y="335280"/>
                    <a:pt x="238125" y="306705"/>
                    <a:pt x="389573" y="303847"/>
                  </a:cubicBezTo>
                  <a:lnTo>
                    <a:pt x="389573" y="303847"/>
                  </a:lnTo>
                  <a:close/>
                  <a:moveTo>
                    <a:pt x="425768" y="74295"/>
                  </a:moveTo>
                  <a:cubicBezTo>
                    <a:pt x="489585" y="74295"/>
                    <a:pt x="552450" y="79057"/>
                    <a:pt x="615315" y="87630"/>
                  </a:cubicBezTo>
                  <a:lnTo>
                    <a:pt x="615315" y="135255"/>
                  </a:lnTo>
                  <a:cubicBezTo>
                    <a:pt x="556260" y="126682"/>
                    <a:pt x="495300" y="121920"/>
                    <a:pt x="435293" y="121920"/>
                  </a:cubicBezTo>
                  <a:cubicBezTo>
                    <a:pt x="433388" y="120015"/>
                    <a:pt x="430530" y="118110"/>
                    <a:pt x="426720" y="118110"/>
                  </a:cubicBezTo>
                  <a:cubicBezTo>
                    <a:pt x="423863" y="118110"/>
                    <a:pt x="421005" y="119063"/>
                    <a:pt x="418148" y="121920"/>
                  </a:cubicBezTo>
                  <a:cubicBezTo>
                    <a:pt x="383857" y="121920"/>
                    <a:pt x="350520" y="123825"/>
                    <a:pt x="318135" y="125730"/>
                  </a:cubicBezTo>
                  <a:lnTo>
                    <a:pt x="318135" y="78105"/>
                  </a:lnTo>
                  <a:cubicBezTo>
                    <a:pt x="353378" y="76200"/>
                    <a:pt x="389573" y="74295"/>
                    <a:pt x="425768" y="74295"/>
                  </a:cubicBezTo>
                  <a:close/>
                  <a:moveTo>
                    <a:pt x="157162" y="69532"/>
                  </a:moveTo>
                  <a:lnTo>
                    <a:pt x="298132" y="36195"/>
                  </a:lnTo>
                  <a:lnTo>
                    <a:pt x="298132" y="70485"/>
                  </a:lnTo>
                  <a:cubicBezTo>
                    <a:pt x="250508" y="75247"/>
                    <a:pt x="203835" y="81915"/>
                    <a:pt x="157162" y="92393"/>
                  </a:cubicBezTo>
                  <a:lnTo>
                    <a:pt x="157162" y="69532"/>
                  </a:lnTo>
                  <a:close/>
                  <a:moveTo>
                    <a:pt x="157162" y="102870"/>
                  </a:moveTo>
                  <a:cubicBezTo>
                    <a:pt x="203835" y="92393"/>
                    <a:pt x="250508" y="84772"/>
                    <a:pt x="298132" y="80963"/>
                  </a:cubicBezTo>
                  <a:lnTo>
                    <a:pt x="298132" y="128588"/>
                  </a:lnTo>
                  <a:cubicBezTo>
                    <a:pt x="250508" y="133350"/>
                    <a:pt x="203835" y="140018"/>
                    <a:pt x="157162" y="150495"/>
                  </a:cubicBezTo>
                  <a:lnTo>
                    <a:pt x="157162" y="102870"/>
                  </a:lnTo>
                  <a:close/>
                  <a:moveTo>
                    <a:pt x="157162" y="160020"/>
                  </a:moveTo>
                  <a:cubicBezTo>
                    <a:pt x="203835" y="149543"/>
                    <a:pt x="250508" y="141922"/>
                    <a:pt x="298132" y="138113"/>
                  </a:cubicBezTo>
                  <a:lnTo>
                    <a:pt x="298132" y="161925"/>
                  </a:lnTo>
                  <a:cubicBezTo>
                    <a:pt x="287655" y="160020"/>
                    <a:pt x="277178" y="160972"/>
                    <a:pt x="267653" y="164783"/>
                  </a:cubicBezTo>
                  <a:cubicBezTo>
                    <a:pt x="253365" y="168593"/>
                    <a:pt x="241935" y="180022"/>
                    <a:pt x="237173" y="193358"/>
                  </a:cubicBezTo>
                  <a:cubicBezTo>
                    <a:pt x="209550" y="197168"/>
                    <a:pt x="183833" y="201930"/>
                    <a:pt x="158115" y="207645"/>
                  </a:cubicBezTo>
                  <a:lnTo>
                    <a:pt x="157162" y="160020"/>
                  </a:lnTo>
                  <a:close/>
                  <a:moveTo>
                    <a:pt x="319088" y="183833"/>
                  </a:moveTo>
                  <a:lnTo>
                    <a:pt x="319088" y="136208"/>
                  </a:lnTo>
                  <a:cubicBezTo>
                    <a:pt x="350520" y="133350"/>
                    <a:pt x="382905" y="131445"/>
                    <a:pt x="416243" y="131445"/>
                  </a:cubicBezTo>
                  <a:lnTo>
                    <a:pt x="416243" y="179070"/>
                  </a:lnTo>
                  <a:cubicBezTo>
                    <a:pt x="382905" y="179070"/>
                    <a:pt x="350520" y="180975"/>
                    <a:pt x="319088" y="183833"/>
                  </a:cubicBezTo>
                  <a:close/>
                  <a:moveTo>
                    <a:pt x="438150" y="236220"/>
                  </a:moveTo>
                  <a:lnTo>
                    <a:pt x="438150" y="213360"/>
                  </a:lnTo>
                  <a:cubicBezTo>
                    <a:pt x="440055" y="215265"/>
                    <a:pt x="441960" y="216218"/>
                    <a:pt x="443865" y="217170"/>
                  </a:cubicBezTo>
                  <a:cubicBezTo>
                    <a:pt x="451485" y="221933"/>
                    <a:pt x="458153" y="228600"/>
                    <a:pt x="462915" y="236220"/>
                  </a:cubicBezTo>
                  <a:lnTo>
                    <a:pt x="438150" y="236220"/>
                  </a:lnTo>
                  <a:close/>
                  <a:moveTo>
                    <a:pt x="548640" y="232410"/>
                  </a:moveTo>
                  <a:cubicBezTo>
                    <a:pt x="550545" y="236220"/>
                    <a:pt x="552450" y="240030"/>
                    <a:pt x="556260" y="242888"/>
                  </a:cubicBezTo>
                  <a:cubicBezTo>
                    <a:pt x="536258" y="240983"/>
                    <a:pt x="516255" y="239077"/>
                    <a:pt x="495300" y="238125"/>
                  </a:cubicBezTo>
                  <a:cubicBezTo>
                    <a:pt x="494348" y="220980"/>
                    <a:pt x="490538" y="204788"/>
                    <a:pt x="482918" y="189547"/>
                  </a:cubicBezTo>
                  <a:cubicBezTo>
                    <a:pt x="510540" y="190500"/>
                    <a:pt x="538163" y="192405"/>
                    <a:pt x="564833" y="195263"/>
                  </a:cubicBezTo>
                  <a:cubicBezTo>
                    <a:pt x="551498" y="205740"/>
                    <a:pt x="544830" y="220027"/>
                    <a:pt x="548640" y="232410"/>
                  </a:cubicBezTo>
                  <a:lnTo>
                    <a:pt x="548640" y="232410"/>
                  </a:lnTo>
                  <a:close/>
                  <a:moveTo>
                    <a:pt x="615315" y="182880"/>
                  </a:moveTo>
                  <a:cubicBezTo>
                    <a:pt x="602933" y="180975"/>
                    <a:pt x="590550" y="182880"/>
                    <a:pt x="579120" y="187643"/>
                  </a:cubicBezTo>
                  <a:cubicBezTo>
                    <a:pt x="545783" y="183833"/>
                    <a:pt x="512445" y="180975"/>
                    <a:pt x="477203" y="180022"/>
                  </a:cubicBezTo>
                  <a:cubicBezTo>
                    <a:pt x="470535" y="169545"/>
                    <a:pt x="461963" y="160020"/>
                    <a:pt x="451485" y="153352"/>
                  </a:cubicBezTo>
                  <a:cubicBezTo>
                    <a:pt x="445770" y="149543"/>
                    <a:pt x="441007" y="144780"/>
                    <a:pt x="438150" y="139065"/>
                  </a:cubicBezTo>
                  <a:lnTo>
                    <a:pt x="438150" y="131445"/>
                  </a:lnTo>
                  <a:cubicBezTo>
                    <a:pt x="497205" y="131445"/>
                    <a:pt x="556260" y="136208"/>
                    <a:pt x="615315" y="144780"/>
                  </a:cubicBezTo>
                  <a:lnTo>
                    <a:pt x="615315" y="18288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2" name="Graphic 14" descr="Drum set">
              <a:extLst>
                <a:ext uri="{FF2B5EF4-FFF2-40B4-BE49-F238E27FC236}">
                  <a16:creationId xmlns:a16="http://schemas.microsoft.com/office/drawing/2014/main" id="{9F67C9AD-A282-4B39-9E1D-C2B9EFCB98E7}"/>
                </a:ext>
              </a:extLst>
            </p:cNvPr>
            <p:cNvGrpSpPr/>
            <p:nvPr/>
          </p:nvGrpSpPr>
          <p:grpSpPr>
            <a:xfrm>
              <a:off x="6230920" y="3358911"/>
              <a:ext cx="914400" cy="914400"/>
              <a:chOff x="6804855" y="1848260"/>
              <a:chExt cx="914400" cy="914400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973618E-3D0B-4FAE-BC5C-8B92D2717D87}"/>
                  </a:ext>
                </a:extLst>
              </p:cNvPr>
              <p:cNvSpPr/>
              <p:nvPr/>
            </p:nvSpPr>
            <p:spPr>
              <a:xfrm>
                <a:off x="7014786" y="2210496"/>
                <a:ext cx="161925" cy="38100"/>
              </a:xfrm>
              <a:custGeom>
                <a:avLst/>
                <a:gdLst>
                  <a:gd name="connsiteX0" fmla="*/ 161925 w 161925"/>
                  <a:gd name="connsiteY0" fmla="*/ 19050 h 38100"/>
                  <a:gd name="connsiteX1" fmla="*/ 80963 w 161925"/>
                  <a:gd name="connsiteY1" fmla="*/ 38100 h 38100"/>
                  <a:gd name="connsiteX2" fmla="*/ 0 w 161925"/>
                  <a:gd name="connsiteY2" fmla="*/ 19050 h 38100"/>
                  <a:gd name="connsiteX3" fmla="*/ 80963 w 161925"/>
                  <a:gd name="connsiteY3" fmla="*/ 0 h 38100"/>
                  <a:gd name="connsiteX4" fmla="*/ 161925 w 161925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925" h="38100">
                    <a:moveTo>
                      <a:pt x="161925" y="19050"/>
                    </a:moveTo>
                    <a:cubicBezTo>
                      <a:pt x="161925" y="29571"/>
                      <a:pt x="125677" y="38100"/>
                      <a:pt x="80963" y="38100"/>
                    </a:cubicBezTo>
                    <a:cubicBezTo>
                      <a:pt x="36248" y="38100"/>
                      <a:pt x="0" y="29571"/>
                      <a:pt x="0" y="19050"/>
                    </a:cubicBezTo>
                    <a:cubicBezTo>
                      <a:pt x="0" y="8529"/>
                      <a:pt x="36248" y="0"/>
                      <a:pt x="80963" y="0"/>
                    </a:cubicBezTo>
                    <a:cubicBezTo>
                      <a:pt x="125677" y="0"/>
                      <a:pt x="161925" y="8529"/>
                      <a:pt x="161925" y="1905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C632734D-4352-4062-B394-A2A4E7734F65}"/>
                  </a:ext>
                </a:extLst>
              </p:cNvPr>
              <p:cNvSpPr/>
              <p:nvPr/>
            </p:nvSpPr>
            <p:spPr>
              <a:xfrm>
                <a:off x="7310061" y="2210496"/>
                <a:ext cx="152400" cy="38100"/>
              </a:xfrm>
              <a:custGeom>
                <a:avLst/>
                <a:gdLst>
                  <a:gd name="connsiteX0" fmla="*/ 161925 w 152400"/>
                  <a:gd name="connsiteY0" fmla="*/ 19050 h 38100"/>
                  <a:gd name="connsiteX1" fmla="*/ 80963 w 152400"/>
                  <a:gd name="connsiteY1" fmla="*/ 38100 h 38100"/>
                  <a:gd name="connsiteX2" fmla="*/ 0 w 152400"/>
                  <a:gd name="connsiteY2" fmla="*/ 19050 h 38100"/>
                  <a:gd name="connsiteX3" fmla="*/ 80963 w 152400"/>
                  <a:gd name="connsiteY3" fmla="*/ 0 h 38100"/>
                  <a:gd name="connsiteX4" fmla="*/ 161925 w 1524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400" h="38100">
                    <a:moveTo>
                      <a:pt x="161925" y="19050"/>
                    </a:moveTo>
                    <a:cubicBezTo>
                      <a:pt x="161925" y="29571"/>
                      <a:pt x="125677" y="38100"/>
                      <a:pt x="80963" y="38100"/>
                    </a:cubicBezTo>
                    <a:cubicBezTo>
                      <a:pt x="36248" y="38100"/>
                      <a:pt x="0" y="29571"/>
                      <a:pt x="0" y="19050"/>
                    </a:cubicBezTo>
                    <a:cubicBezTo>
                      <a:pt x="0" y="8529"/>
                      <a:pt x="36248" y="0"/>
                      <a:pt x="80963" y="0"/>
                    </a:cubicBezTo>
                    <a:cubicBezTo>
                      <a:pt x="125677" y="0"/>
                      <a:pt x="161925" y="8529"/>
                      <a:pt x="161925" y="1905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707F0DCF-3EA0-4341-8FD3-876B43F838AE}"/>
                  </a:ext>
                </a:extLst>
              </p:cNvPr>
              <p:cNvSpPr/>
              <p:nvPr/>
            </p:nvSpPr>
            <p:spPr>
              <a:xfrm>
                <a:off x="7436646" y="2172110"/>
                <a:ext cx="228600" cy="495300"/>
              </a:xfrm>
              <a:custGeom>
                <a:avLst/>
                <a:gdLst>
                  <a:gd name="connsiteX0" fmla="*/ 232222 w 228600"/>
                  <a:gd name="connsiteY0" fmla="*/ 92488 h 495300"/>
                  <a:gd name="connsiteX1" fmla="*/ 130209 w 228600"/>
                  <a:gd name="connsiteY1" fmla="*/ 63913 h 495300"/>
                  <a:gd name="connsiteX2" fmla="*/ 130209 w 228600"/>
                  <a:gd name="connsiteY2" fmla="*/ 0 h 495300"/>
                  <a:gd name="connsiteX3" fmla="*/ 92109 w 228600"/>
                  <a:gd name="connsiteY3" fmla="*/ 0 h 495300"/>
                  <a:gd name="connsiteX4" fmla="*/ 92109 w 228600"/>
                  <a:gd name="connsiteY4" fmla="*/ 70485 h 495300"/>
                  <a:gd name="connsiteX5" fmla="*/ 384 w 228600"/>
                  <a:gd name="connsiteY5" fmla="*/ 137160 h 495300"/>
                  <a:gd name="connsiteX6" fmla="*/ 92109 w 228600"/>
                  <a:gd name="connsiteY6" fmla="*/ 166973 h 495300"/>
                  <a:gd name="connsiteX7" fmla="*/ 92109 w 228600"/>
                  <a:gd name="connsiteY7" fmla="*/ 394621 h 495300"/>
                  <a:gd name="connsiteX8" fmla="*/ 15909 w 228600"/>
                  <a:gd name="connsiteY8" fmla="*/ 470821 h 495300"/>
                  <a:gd name="connsiteX9" fmla="*/ 42865 w 228600"/>
                  <a:gd name="connsiteY9" fmla="*/ 497777 h 495300"/>
                  <a:gd name="connsiteX10" fmla="*/ 92109 w 228600"/>
                  <a:gd name="connsiteY10" fmla="*/ 448532 h 495300"/>
                  <a:gd name="connsiteX11" fmla="*/ 92109 w 228600"/>
                  <a:gd name="connsiteY11" fmla="*/ 495300 h 495300"/>
                  <a:gd name="connsiteX12" fmla="*/ 130209 w 228600"/>
                  <a:gd name="connsiteY12" fmla="*/ 495300 h 495300"/>
                  <a:gd name="connsiteX13" fmla="*/ 130209 w 228600"/>
                  <a:gd name="connsiteY13" fmla="*/ 448342 h 495300"/>
                  <a:gd name="connsiteX14" fmla="*/ 179835 w 228600"/>
                  <a:gd name="connsiteY14" fmla="*/ 497967 h 495300"/>
                  <a:gd name="connsiteX15" fmla="*/ 206409 w 228600"/>
                  <a:gd name="connsiteY15" fmla="*/ 471011 h 495300"/>
                  <a:gd name="connsiteX16" fmla="*/ 130209 w 228600"/>
                  <a:gd name="connsiteY16" fmla="*/ 394811 h 495300"/>
                  <a:gd name="connsiteX17" fmla="*/ 130209 w 228600"/>
                  <a:gd name="connsiteY17" fmla="*/ 161925 h 495300"/>
                  <a:gd name="connsiteX18" fmla="*/ 232222 w 228600"/>
                  <a:gd name="connsiteY18" fmla="*/ 92488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28600" h="495300">
                    <a:moveTo>
                      <a:pt x="232222" y="92488"/>
                    </a:moveTo>
                    <a:cubicBezTo>
                      <a:pt x="227745" y="69247"/>
                      <a:pt x="184026" y="57722"/>
                      <a:pt x="130209" y="63913"/>
                    </a:cubicBezTo>
                    <a:lnTo>
                      <a:pt x="130209" y="0"/>
                    </a:lnTo>
                    <a:lnTo>
                      <a:pt x="92109" y="0"/>
                    </a:lnTo>
                    <a:lnTo>
                      <a:pt x="92109" y="70485"/>
                    </a:lnTo>
                    <a:cubicBezTo>
                      <a:pt x="35721" y="84582"/>
                      <a:pt x="-4379" y="113157"/>
                      <a:pt x="384" y="137160"/>
                    </a:cubicBezTo>
                    <a:cubicBezTo>
                      <a:pt x="4575" y="158877"/>
                      <a:pt x="43056" y="170307"/>
                      <a:pt x="92109" y="166973"/>
                    </a:cubicBezTo>
                    <a:lnTo>
                      <a:pt x="92109" y="394621"/>
                    </a:lnTo>
                    <a:lnTo>
                      <a:pt x="15909" y="470821"/>
                    </a:lnTo>
                    <a:lnTo>
                      <a:pt x="42865" y="497777"/>
                    </a:lnTo>
                    <a:lnTo>
                      <a:pt x="92109" y="448532"/>
                    </a:lnTo>
                    <a:lnTo>
                      <a:pt x="92109" y="495300"/>
                    </a:lnTo>
                    <a:lnTo>
                      <a:pt x="130209" y="495300"/>
                    </a:lnTo>
                    <a:lnTo>
                      <a:pt x="130209" y="448342"/>
                    </a:lnTo>
                    <a:lnTo>
                      <a:pt x="179835" y="497967"/>
                    </a:lnTo>
                    <a:lnTo>
                      <a:pt x="206409" y="471011"/>
                    </a:lnTo>
                    <a:lnTo>
                      <a:pt x="130209" y="394811"/>
                    </a:lnTo>
                    <a:lnTo>
                      <a:pt x="130209" y="161925"/>
                    </a:lnTo>
                    <a:cubicBezTo>
                      <a:pt x="191836" y="148876"/>
                      <a:pt x="237270" y="118300"/>
                      <a:pt x="232222" y="92488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D0BF201-F1A5-4E18-8FD2-86D349A80AC3}"/>
                  </a:ext>
                </a:extLst>
              </p:cNvPr>
              <p:cNvSpPr/>
              <p:nvPr/>
            </p:nvSpPr>
            <p:spPr>
              <a:xfrm>
                <a:off x="6850105" y="1924460"/>
                <a:ext cx="228600" cy="742950"/>
              </a:xfrm>
              <a:custGeom>
                <a:avLst/>
                <a:gdLst>
                  <a:gd name="connsiteX0" fmla="*/ 135725 w 228600"/>
                  <a:gd name="connsiteY0" fmla="*/ 66675 h 742950"/>
                  <a:gd name="connsiteX1" fmla="*/ 135725 w 228600"/>
                  <a:gd name="connsiteY1" fmla="*/ 0 h 742950"/>
                  <a:gd name="connsiteX2" fmla="*/ 97625 w 228600"/>
                  <a:gd name="connsiteY2" fmla="*/ 0 h 742950"/>
                  <a:gd name="connsiteX3" fmla="*/ 97625 w 228600"/>
                  <a:gd name="connsiteY3" fmla="*/ 60389 h 742950"/>
                  <a:gd name="connsiteX4" fmla="*/ 374 w 228600"/>
                  <a:gd name="connsiteY4" fmla="*/ 90011 h 742950"/>
                  <a:gd name="connsiteX5" fmla="*/ 97625 w 228600"/>
                  <a:gd name="connsiteY5" fmla="*/ 159449 h 742950"/>
                  <a:gd name="connsiteX6" fmla="*/ 97625 w 228600"/>
                  <a:gd name="connsiteY6" fmla="*/ 641699 h 742950"/>
                  <a:gd name="connsiteX7" fmla="*/ 20663 w 228600"/>
                  <a:gd name="connsiteY7" fmla="*/ 718661 h 742950"/>
                  <a:gd name="connsiteX8" fmla="*/ 47523 w 228600"/>
                  <a:gd name="connsiteY8" fmla="*/ 745617 h 742950"/>
                  <a:gd name="connsiteX9" fmla="*/ 97625 w 228600"/>
                  <a:gd name="connsiteY9" fmla="*/ 695325 h 742950"/>
                  <a:gd name="connsiteX10" fmla="*/ 97625 w 228600"/>
                  <a:gd name="connsiteY10" fmla="*/ 742950 h 742950"/>
                  <a:gd name="connsiteX11" fmla="*/ 135725 w 228600"/>
                  <a:gd name="connsiteY11" fmla="*/ 742950 h 742950"/>
                  <a:gd name="connsiteX12" fmla="*/ 135725 w 228600"/>
                  <a:gd name="connsiteY12" fmla="*/ 696659 h 742950"/>
                  <a:gd name="connsiteX13" fmla="*/ 184683 w 228600"/>
                  <a:gd name="connsiteY13" fmla="*/ 745617 h 742950"/>
                  <a:gd name="connsiteX14" fmla="*/ 211925 w 228600"/>
                  <a:gd name="connsiteY14" fmla="*/ 718661 h 742950"/>
                  <a:gd name="connsiteX15" fmla="*/ 135725 w 228600"/>
                  <a:gd name="connsiteY15" fmla="*/ 642461 h 742950"/>
                  <a:gd name="connsiteX16" fmla="*/ 135725 w 228600"/>
                  <a:gd name="connsiteY16" fmla="*/ 165544 h 742950"/>
                  <a:gd name="connsiteX17" fmla="*/ 232213 w 228600"/>
                  <a:gd name="connsiteY17" fmla="*/ 135731 h 742950"/>
                  <a:gd name="connsiteX18" fmla="*/ 135725 w 228600"/>
                  <a:gd name="connsiteY18" fmla="*/ 666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28600" h="742950">
                    <a:moveTo>
                      <a:pt x="135725" y="66675"/>
                    </a:moveTo>
                    <a:lnTo>
                      <a:pt x="135725" y="0"/>
                    </a:lnTo>
                    <a:lnTo>
                      <a:pt x="97625" y="0"/>
                    </a:lnTo>
                    <a:lnTo>
                      <a:pt x="97625" y="60389"/>
                    </a:lnTo>
                    <a:cubicBezTo>
                      <a:pt x="45999" y="55531"/>
                      <a:pt x="4756" y="67247"/>
                      <a:pt x="374" y="90011"/>
                    </a:cubicBezTo>
                    <a:cubicBezTo>
                      <a:pt x="-4483" y="115538"/>
                      <a:pt x="38474" y="145637"/>
                      <a:pt x="97625" y="159449"/>
                    </a:cubicBezTo>
                    <a:lnTo>
                      <a:pt x="97625" y="641699"/>
                    </a:lnTo>
                    <a:lnTo>
                      <a:pt x="20663" y="718661"/>
                    </a:lnTo>
                    <a:lnTo>
                      <a:pt x="47523" y="745617"/>
                    </a:lnTo>
                    <a:lnTo>
                      <a:pt x="97625" y="695325"/>
                    </a:lnTo>
                    <a:lnTo>
                      <a:pt x="97625" y="742950"/>
                    </a:lnTo>
                    <a:lnTo>
                      <a:pt x="135725" y="742950"/>
                    </a:lnTo>
                    <a:lnTo>
                      <a:pt x="135725" y="696659"/>
                    </a:lnTo>
                    <a:lnTo>
                      <a:pt x="184683" y="745617"/>
                    </a:lnTo>
                    <a:lnTo>
                      <a:pt x="211925" y="718661"/>
                    </a:lnTo>
                    <a:lnTo>
                      <a:pt x="135725" y="642461"/>
                    </a:lnTo>
                    <a:lnTo>
                      <a:pt x="135725" y="165544"/>
                    </a:lnTo>
                    <a:cubicBezTo>
                      <a:pt x="186969" y="170117"/>
                      <a:pt x="227831" y="158496"/>
                      <a:pt x="232213" y="135731"/>
                    </a:cubicBezTo>
                    <a:cubicBezTo>
                      <a:pt x="237071" y="110395"/>
                      <a:pt x="194589" y="80391"/>
                      <a:pt x="135725" y="666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05789602-F63D-444C-ADA8-C1CBE8582422}"/>
                  </a:ext>
                </a:extLst>
              </p:cNvPr>
              <p:cNvSpPr/>
              <p:nvPr/>
            </p:nvSpPr>
            <p:spPr>
              <a:xfrm>
                <a:off x="7138230" y="2400710"/>
                <a:ext cx="209550" cy="209550"/>
              </a:xfrm>
              <a:custGeom>
                <a:avLst/>
                <a:gdLst>
                  <a:gd name="connsiteX0" fmla="*/ 209550 w 209550"/>
                  <a:gd name="connsiteY0" fmla="*/ 104775 h 209550"/>
                  <a:gd name="connsiteX1" fmla="*/ 104775 w 209550"/>
                  <a:gd name="connsiteY1" fmla="*/ 209550 h 209550"/>
                  <a:gd name="connsiteX2" fmla="*/ 0 w 209550"/>
                  <a:gd name="connsiteY2" fmla="*/ 104775 h 209550"/>
                  <a:gd name="connsiteX3" fmla="*/ 104775 w 209550"/>
                  <a:gd name="connsiteY3" fmla="*/ 0 h 209550"/>
                  <a:gd name="connsiteX4" fmla="*/ 209550 w 209550"/>
                  <a:gd name="connsiteY4" fmla="*/ 104775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550" h="209550">
                    <a:moveTo>
                      <a:pt x="209550" y="104775"/>
                    </a:moveTo>
                    <a:cubicBezTo>
                      <a:pt x="209550" y="162641"/>
                      <a:pt x="162641" y="209550"/>
                      <a:pt x="104775" y="209550"/>
                    </a:cubicBezTo>
                    <a:cubicBezTo>
                      <a:pt x="46909" y="209550"/>
                      <a:pt x="0" y="162641"/>
                      <a:pt x="0" y="104775"/>
                    </a:cubicBezTo>
                    <a:cubicBezTo>
                      <a:pt x="0" y="46909"/>
                      <a:pt x="46909" y="0"/>
                      <a:pt x="104775" y="0"/>
                    </a:cubicBezTo>
                    <a:cubicBezTo>
                      <a:pt x="162641" y="0"/>
                      <a:pt x="209550" y="46909"/>
                      <a:pt x="209550" y="1047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CD44447B-3E57-47EA-993F-E4104055A038}"/>
                  </a:ext>
                </a:extLst>
              </p:cNvPr>
              <p:cNvSpPr/>
              <p:nvPr/>
            </p:nvSpPr>
            <p:spPr>
              <a:xfrm>
                <a:off x="7014405" y="2122390"/>
                <a:ext cx="457200" cy="571500"/>
              </a:xfrm>
              <a:custGeom>
                <a:avLst/>
                <a:gdLst>
                  <a:gd name="connsiteX0" fmla="*/ 376619 w 457200"/>
                  <a:gd name="connsiteY0" fmla="*/ 68770 h 571500"/>
                  <a:gd name="connsiteX1" fmla="*/ 457200 w 457200"/>
                  <a:gd name="connsiteY1" fmla="*/ 81534 h 571500"/>
                  <a:gd name="connsiteX2" fmla="*/ 457200 w 457200"/>
                  <a:gd name="connsiteY2" fmla="*/ 21145 h 571500"/>
                  <a:gd name="connsiteX3" fmla="*/ 376238 w 457200"/>
                  <a:gd name="connsiteY3" fmla="*/ 1143 h 571500"/>
                  <a:gd name="connsiteX4" fmla="*/ 295275 w 457200"/>
                  <a:gd name="connsiteY4" fmla="*/ 21145 h 571500"/>
                  <a:gd name="connsiteX5" fmla="*/ 295275 w 457200"/>
                  <a:gd name="connsiteY5" fmla="*/ 21145 h 571500"/>
                  <a:gd name="connsiteX6" fmla="*/ 295275 w 457200"/>
                  <a:gd name="connsiteY6" fmla="*/ 30670 h 571500"/>
                  <a:gd name="connsiteX7" fmla="*/ 238125 w 457200"/>
                  <a:gd name="connsiteY7" fmla="*/ 30670 h 571500"/>
                  <a:gd name="connsiteX8" fmla="*/ 238125 w 457200"/>
                  <a:gd name="connsiteY8" fmla="*/ 192596 h 571500"/>
                  <a:gd name="connsiteX9" fmla="*/ 219075 w 457200"/>
                  <a:gd name="connsiteY9" fmla="*/ 192596 h 571500"/>
                  <a:gd name="connsiteX10" fmla="*/ 219075 w 457200"/>
                  <a:gd name="connsiteY10" fmla="*/ 30670 h 571500"/>
                  <a:gd name="connsiteX11" fmla="*/ 161925 w 457200"/>
                  <a:gd name="connsiteY11" fmla="*/ 30670 h 571500"/>
                  <a:gd name="connsiteX12" fmla="*/ 161925 w 457200"/>
                  <a:gd name="connsiteY12" fmla="*/ 21145 h 571500"/>
                  <a:gd name="connsiteX13" fmla="*/ 80963 w 457200"/>
                  <a:gd name="connsiteY13" fmla="*/ 0 h 571500"/>
                  <a:gd name="connsiteX14" fmla="*/ 0 w 457200"/>
                  <a:gd name="connsiteY14" fmla="*/ 21145 h 571500"/>
                  <a:gd name="connsiteX15" fmla="*/ 0 w 457200"/>
                  <a:gd name="connsiteY15" fmla="*/ 21145 h 571500"/>
                  <a:gd name="connsiteX16" fmla="*/ 0 w 457200"/>
                  <a:gd name="connsiteY16" fmla="*/ 81915 h 571500"/>
                  <a:gd name="connsiteX17" fmla="*/ 81344 w 457200"/>
                  <a:gd name="connsiteY17" fmla="*/ 68770 h 571500"/>
                  <a:gd name="connsiteX18" fmla="*/ 161925 w 457200"/>
                  <a:gd name="connsiteY18" fmla="*/ 81343 h 571500"/>
                  <a:gd name="connsiteX19" fmla="*/ 161925 w 457200"/>
                  <a:gd name="connsiteY19" fmla="*/ 68770 h 571500"/>
                  <a:gd name="connsiteX20" fmla="*/ 180975 w 457200"/>
                  <a:gd name="connsiteY20" fmla="*/ 68770 h 571500"/>
                  <a:gd name="connsiteX21" fmla="*/ 180975 w 457200"/>
                  <a:gd name="connsiteY21" fmla="*/ 198882 h 571500"/>
                  <a:gd name="connsiteX22" fmla="*/ 44149 w 457200"/>
                  <a:gd name="connsiteY22" fmla="*/ 430958 h 571500"/>
                  <a:gd name="connsiteX23" fmla="*/ 276225 w 457200"/>
                  <a:gd name="connsiteY23" fmla="*/ 567783 h 571500"/>
                  <a:gd name="connsiteX24" fmla="*/ 413051 w 457200"/>
                  <a:gd name="connsiteY24" fmla="*/ 335708 h 571500"/>
                  <a:gd name="connsiteX25" fmla="*/ 276225 w 457200"/>
                  <a:gd name="connsiteY25" fmla="*/ 198882 h 571500"/>
                  <a:gd name="connsiteX26" fmla="*/ 276225 w 457200"/>
                  <a:gd name="connsiteY26" fmla="*/ 68770 h 571500"/>
                  <a:gd name="connsiteX27" fmla="*/ 295275 w 457200"/>
                  <a:gd name="connsiteY27" fmla="*/ 68770 h 571500"/>
                  <a:gd name="connsiteX28" fmla="*/ 295275 w 457200"/>
                  <a:gd name="connsiteY28" fmla="*/ 82106 h 571500"/>
                  <a:gd name="connsiteX29" fmla="*/ 376619 w 457200"/>
                  <a:gd name="connsiteY29" fmla="*/ 68770 h 571500"/>
                  <a:gd name="connsiteX30" fmla="*/ 361950 w 457200"/>
                  <a:gd name="connsiteY30" fmla="*/ 383096 h 571500"/>
                  <a:gd name="connsiteX31" fmla="*/ 228600 w 457200"/>
                  <a:gd name="connsiteY31" fmla="*/ 516446 h 571500"/>
                  <a:gd name="connsiteX32" fmla="*/ 95250 w 457200"/>
                  <a:gd name="connsiteY32" fmla="*/ 383096 h 571500"/>
                  <a:gd name="connsiteX33" fmla="*/ 228600 w 457200"/>
                  <a:gd name="connsiteY33" fmla="*/ 249746 h 571500"/>
                  <a:gd name="connsiteX34" fmla="*/ 361950 w 457200"/>
                  <a:gd name="connsiteY34" fmla="*/ 383096 h 57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57200" h="571500">
                    <a:moveTo>
                      <a:pt x="376619" y="68770"/>
                    </a:moveTo>
                    <a:cubicBezTo>
                      <a:pt x="400812" y="68770"/>
                      <a:pt x="435673" y="70961"/>
                      <a:pt x="457200" y="81534"/>
                    </a:cubicBezTo>
                    <a:lnTo>
                      <a:pt x="457200" y="21145"/>
                    </a:lnTo>
                    <a:cubicBezTo>
                      <a:pt x="455390" y="10001"/>
                      <a:pt x="419767" y="1143"/>
                      <a:pt x="376238" y="1143"/>
                    </a:cubicBezTo>
                    <a:cubicBezTo>
                      <a:pt x="332708" y="1143"/>
                      <a:pt x="297275" y="10001"/>
                      <a:pt x="295275" y="21145"/>
                    </a:cubicBezTo>
                    <a:lnTo>
                      <a:pt x="295275" y="21145"/>
                    </a:lnTo>
                    <a:lnTo>
                      <a:pt x="295275" y="30670"/>
                    </a:lnTo>
                    <a:lnTo>
                      <a:pt x="238125" y="30670"/>
                    </a:lnTo>
                    <a:lnTo>
                      <a:pt x="238125" y="192596"/>
                    </a:lnTo>
                    <a:lnTo>
                      <a:pt x="219075" y="192596"/>
                    </a:lnTo>
                    <a:lnTo>
                      <a:pt x="219075" y="30670"/>
                    </a:lnTo>
                    <a:lnTo>
                      <a:pt x="161925" y="30670"/>
                    </a:lnTo>
                    <a:lnTo>
                      <a:pt x="161925" y="21145"/>
                    </a:lnTo>
                    <a:cubicBezTo>
                      <a:pt x="160115" y="9430"/>
                      <a:pt x="124492" y="0"/>
                      <a:pt x="80963" y="0"/>
                    </a:cubicBezTo>
                    <a:cubicBezTo>
                      <a:pt x="37433" y="0"/>
                      <a:pt x="2000" y="9430"/>
                      <a:pt x="0" y="21145"/>
                    </a:cubicBezTo>
                    <a:lnTo>
                      <a:pt x="0" y="21145"/>
                    </a:lnTo>
                    <a:lnTo>
                      <a:pt x="0" y="81915"/>
                    </a:lnTo>
                    <a:cubicBezTo>
                      <a:pt x="21431" y="71247"/>
                      <a:pt x="57150" y="68770"/>
                      <a:pt x="81344" y="68770"/>
                    </a:cubicBezTo>
                    <a:cubicBezTo>
                      <a:pt x="105537" y="68770"/>
                      <a:pt x="140399" y="70961"/>
                      <a:pt x="161925" y="81343"/>
                    </a:cubicBezTo>
                    <a:lnTo>
                      <a:pt x="161925" y="68770"/>
                    </a:lnTo>
                    <a:lnTo>
                      <a:pt x="180975" y="68770"/>
                    </a:lnTo>
                    <a:lnTo>
                      <a:pt x="180975" y="198882"/>
                    </a:lnTo>
                    <a:cubicBezTo>
                      <a:pt x="79106" y="225184"/>
                      <a:pt x="17847" y="329089"/>
                      <a:pt x="44149" y="430958"/>
                    </a:cubicBezTo>
                    <a:cubicBezTo>
                      <a:pt x="70452" y="532828"/>
                      <a:pt x="174356" y="594087"/>
                      <a:pt x="276225" y="567783"/>
                    </a:cubicBezTo>
                    <a:cubicBezTo>
                      <a:pt x="378094" y="541481"/>
                      <a:pt x="439353" y="437578"/>
                      <a:pt x="413051" y="335708"/>
                    </a:cubicBezTo>
                    <a:cubicBezTo>
                      <a:pt x="395726" y="268607"/>
                      <a:pt x="343327" y="216207"/>
                      <a:pt x="276225" y="198882"/>
                    </a:cubicBezTo>
                    <a:lnTo>
                      <a:pt x="276225" y="68770"/>
                    </a:lnTo>
                    <a:lnTo>
                      <a:pt x="295275" y="68770"/>
                    </a:lnTo>
                    <a:lnTo>
                      <a:pt x="295275" y="82106"/>
                    </a:lnTo>
                    <a:cubicBezTo>
                      <a:pt x="316706" y="71342"/>
                      <a:pt x="352425" y="68770"/>
                      <a:pt x="376619" y="68770"/>
                    </a:cubicBezTo>
                    <a:close/>
                    <a:moveTo>
                      <a:pt x="361950" y="383096"/>
                    </a:moveTo>
                    <a:cubicBezTo>
                      <a:pt x="361950" y="456743"/>
                      <a:pt x="302247" y="516446"/>
                      <a:pt x="228600" y="516446"/>
                    </a:cubicBezTo>
                    <a:cubicBezTo>
                      <a:pt x="154953" y="516446"/>
                      <a:pt x="95250" y="456743"/>
                      <a:pt x="95250" y="383096"/>
                    </a:cubicBezTo>
                    <a:cubicBezTo>
                      <a:pt x="95250" y="309448"/>
                      <a:pt x="154953" y="249746"/>
                      <a:pt x="228600" y="249746"/>
                    </a:cubicBezTo>
                    <a:cubicBezTo>
                      <a:pt x="302247" y="249746"/>
                      <a:pt x="361950" y="309448"/>
                      <a:pt x="361950" y="38309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9" name="Graphic 16" descr="Clarinet">
              <a:extLst>
                <a:ext uri="{FF2B5EF4-FFF2-40B4-BE49-F238E27FC236}">
                  <a16:creationId xmlns:a16="http://schemas.microsoft.com/office/drawing/2014/main" id="{63FE232A-EF6D-45C8-812F-D3B4F7CCF40D}"/>
                </a:ext>
              </a:extLst>
            </p:cNvPr>
            <p:cNvGrpSpPr/>
            <p:nvPr/>
          </p:nvGrpSpPr>
          <p:grpSpPr>
            <a:xfrm>
              <a:off x="7513642" y="3227288"/>
              <a:ext cx="914400" cy="914400"/>
              <a:chOff x="6954855" y="1998260"/>
              <a:chExt cx="914400" cy="914400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D717AF10-4F1A-45F8-AFFC-74A68246AA8C}"/>
                  </a:ext>
                </a:extLst>
              </p:cNvPr>
              <p:cNvSpPr/>
              <p:nvPr/>
            </p:nvSpPr>
            <p:spPr>
              <a:xfrm>
                <a:off x="7621605" y="2043122"/>
                <a:ext cx="180975" cy="219075"/>
              </a:xfrm>
              <a:custGeom>
                <a:avLst/>
                <a:gdLst>
                  <a:gd name="connsiteX0" fmla="*/ 169354 w 180975"/>
                  <a:gd name="connsiteY0" fmla="*/ 2763 h 219075"/>
                  <a:gd name="connsiteX1" fmla="*/ 0 w 180975"/>
                  <a:gd name="connsiteY1" fmla="*/ 164688 h 219075"/>
                  <a:gd name="connsiteX2" fmla="*/ 60865 w 180975"/>
                  <a:gd name="connsiteY2" fmla="*/ 225552 h 219075"/>
                  <a:gd name="connsiteX3" fmla="*/ 172879 w 180975"/>
                  <a:gd name="connsiteY3" fmla="*/ 107538 h 219075"/>
                  <a:gd name="connsiteX4" fmla="*/ 179070 w 180975"/>
                  <a:gd name="connsiteY4" fmla="*/ 90964 h 219075"/>
                  <a:gd name="connsiteX5" fmla="*/ 187642 w 180975"/>
                  <a:gd name="connsiteY5" fmla="*/ 12288 h 219075"/>
                  <a:gd name="connsiteX6" fmla="*/ 177901 w 180975"/>
                  <a:gd name="connsiteY6" fmla="*/ 70 h 219075"/>
                  <a:gd name="connsiteX7" fmla="*/ 169354 w 180975"/>
                  <a:gd name="connsiteY7" fmla="*/ 2763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975" h="219075">
                    <a:moveTo>
                      <a:pt x="169354" y="2763"/>
                    </a:moveTo>
                    <a:lnTo>
                      <a:pt x="0" y="164688"/>
                    </a:lnTo>
                    <a:lnTo>
                      <a:pt x="60865" y="225552"/>
                    </a:lnTo>
                    <a:lnTo>
                      <a:pt x="172879" y="107538"/>
                    </a:lnTo>
                    <a:cubicBezTo>
                      <a:pt x="176823" y="102910"/>
                      <a:pt x="179015" y="97044"/>
                      <a:pt x="179070" y="90964"/>
                    </a:cubicBezTo>
                    <a:lnTo>
                      <a:pt x="187642" y="12288"/>
                    </a:lnTo>
                    <a:cubicBezTo>
                      <a:pt x="188326" y="6224"/>
                      <a:pt x="183966" y="754"/>
                      <a:pt x="177901" y="70"/>
                    </a:cubicBezTo>
                    <a:cubicBezTo>
                      <a:pt x="174800" y="-280"/>
                      <a:pt x="171695" y="698"/>
                      <a:pt x="169354" y="276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B1247FB7-841B-4048-AD86-70C5C4153399}"/>
                  </a:ext>
                </a:extLst>
              </p:cNvPr>
              <p:cNvSpPr/>
              <p:nvPr/>
            </p:nvSpPr>
            <p:spPr>
              <a:xfrm>
                <a:off x="7221555" y="2234480"/>
                <a:ext cx="428625" cy="428625"/>
              </a:xfrm>
              <a:custGeom>
                <a:avLst/>
                <a:gdLst>
                  <a:gd name="connsiteX0" fmla="*/ 372332 w 428625"/>
                  <a:gd name="connsiteY0" fmla="*/ 0 h 428625"/>
                  <a:gd name="connsiteX1" fmla="*/ 292703 w 428625"/>
                  <a:gd name="connsiteY1" fmla="*/ 76200 h 428625"/>
                  <a:gd name="connsiteX2" fmla="*/ 276225 w 428625"/>
                  <a:gd name="connsiteY2" fmla="*/ 59912 h 428625"/>
                  <a:gd name="connsiteX3" fmla="*/ 289655 w 428625"/>
                  <a:gd name="connsiteY3" fmla="*/ 46482 h 428625"/>
                  <a:gd name="connsiteX4" fmla="*/ 290368 w 428625"/>
                  <a:gd name="connsiteY4" fmla="*/ 26289 h 428625"/>
                  <a:gd name="connsiteX5" fmla="*/ 270175 w 428625"/>
                  <a:gd name="connsiteY5" fmla="*/ 25577 h 428625"/>
                  <a:gd name="connsiteX6" fmla="*/ 269462 w 428625"/>
                  <a:gd name="connsiteY6" fmla="*/ 26289 h 428625"/>
                  <a:gd name="connsiteX7" fmla="*/ 27146 w 428625"/>
                  <a:gd name="connsiteY7" fmla="*/ 268605 h 428625"/>
                  <a:gd name="connsiteX8" fmla="*/ 27194 w 428625"/>
                  <a:gd name="connsiteY8" fmla="*/ 289036 h 428625"/>
                  <a:gd name="connsiteX9" fmla="*/ 47625 w 428625"/>
                  <a:gd name="connsiteY9" fmla="*/ 288989 h 428625"/>
                  <a:gd name="connsiteX10" fmla="*/ 67532 w 428625"/>
                  <a:gd name="connsiteY10" fmla="*/ 268605 h 428625"/>
                  <a:gd name="connsiteX11" fmla="*/ 79343 w 428625"/>
                  <a:gd name="connsiteY11" fmla="*/ 280416 h 428625"/>
                  <a:gd name="connsiteX12" fmla="*/ 0 w 428625"/>
                  <a:gd name="connsiteY12" fmla="*/ 356235 h 428625"/>
                  <a:gd name="connsiteX13" fmla="*/ 79057 w 428625"/>
                  <a:gd name="connsiteY13" fmla="*/ 435388 h 428625"/>
                  <a:gd name="connsiteX14" fmla="*/ 434435 w 428625"/>
                  <a:gd name="connsiteY14" fmla="*/ 62103 h 428625"/>
                  <a:gd name="connsiteX15" fmla="*/ 256127 w 428625"/>
                  <a:gd name="connsiteY15" fmla="*/ 80201 h 428625"/>
                  <a:gd name="connsiteX16" fmla="*/ 272034 w 428625"/>
                  <a:gd name="connsiteY16" fmla="*/ 96012 h 428625"/>
                  <a:gd name="connsiteX17" fmla="*/ 195834 w 428625"/>
                  <a:gd name="connsiteY17" fmla="*/ 168497 h 428625"/>
                  <a:gd name="connsiteX18" fmla="*/ 182023 w 428625"/>
                  <a:gd name="connsiteY18" fmla="*/ 154305 h 428625"/>
                  <a:gd name="connsiteX19" fmla="*/ 87725 w 428625"/>
                  <a:gd name="connsiteY19" fmla="*/ 248507 h 428625"/>
                  <a:gd name="connsiteX20" fmla="*/ 161925 w 428625"/>
                  <a:gd name="connsiteY20" fmla="*/ 174403 h 428625"/>
                  <a:gd name="connsiteX21" fmla="*/ 175736 w 428625"/>
                  <a:gd name="connsiteY21" fmla="*/ 188309 h 428625"/>
                  <a:gd name="connsiteX22" fmla="*/ 100013 w 428625"/>
                  <a:gd name="connsiteY22" fmla="*/ 260699 h 428625"/>
                  <a:gd name="connsiteX23" fmla="*/ 147542 w 428625"/>
                  <a:gd name="connsiteY23" fmla="*/ 328517 h 428625"/>
                  <a:gd name="connsiteX24" fmla="*/ 107131 w 428625"/>
                  <a:gd name="connsiteY24" fmla="*/ 328588 h 428625"/>
                  <a:gd name="connsiteX25" fmla="*/ 107061 w 428625"/>
                  <a:gd name="connsiteY25" fmla="*/ 328517 h 428625"/>
                  <a:gd name="connsiteX26" fmla="*/ 99822 w 428625"/>
                  <a:gd name="connsiteY26" fmla="*/ 300990 h 428625"/>
                  <a:gd name="connsiteX27" fmla="*/ 108585 w 428625"/>
                  <a:gd name="connsiteY27" fmla="*/ 309848 h 428625"/>
                  <a:gd name="connsiteX28" fmla="*/ 124075 w 428625"/>
                  <a:gd name="connsiteY28" fmla="*/ 309883 h 428625"/>
                  <a:gd name="connsiteX29" fmla="*/ 124111 w 428625"/>
                  <a:gd name="connsiteY29" fmla="*/ 309848 h 428625"/>
                  <a:gd name="connsiteX30" fmla="*/ 128778 w 428625"/>
                  <a:gd name="connsiteY30" fmla="*/ 305086 h 428625"/>
                  <a:gd name="connsiteX31" fmla="*/ 128852 w 428625"/>
                  <a:gd name="connsiteY31" fmla="*/ 289730 h 428625"/>
                  <a:gd name="connsiteX32" fmla="*/ 128778 w 428625"/>
                  <a:gd name="connsiteY32" fmla="*/ 289655 h 428625"/>
                  <a:gd name="connsiteX33" fmla="*/ 120015 w 428625"/>
                  <a:gd name="connsiteY33" fmla="*/ 280797 h 428625"/>
                  <a:gd name="connsiteX34" fmla="*/ 154759 w 428625"/>
                  <a:gd name="connsiteY34" fmla="*/ 301434 h 428625"/>
                  <a:gd name="connsiteX35" fmla="*/ 147542 w 428625"/>
                  <a:gd name="connsiteY35" fmla="*/ 328422 h 428625"/>
                  <a:gd name="connsiteX36" fmla="*/ 241840 w 428625"/>
                  <a:gd name="connsiteY36" fmla="*/ 234220 h 428625"/>
                  <a:gd name="connsiteX37" fmla="*/ 201429 w 428625"/>
                  <a:gd name="connsiteY37" fmla="*/ 234290 h 428625"/>
                  <a:gd name="connsiteX38" fmla="*/ 201359 w 428625"/>
                  <a:gd name="connsiteY38" fmla="*/ 234220 h 428625"/>
                  <a:gd name="connsiteX39" fmla="*/ 194120 w 428625"/>
                  <a:gd name="connsiteY39" fmla="*/ 206693 h 428625"/>
                  <a:gd name="connsiteX40" fmla="*/ 202883 w 428625"/>
                  <a:gd name="connsiteY40" fmla="*/ 215551 h 428625"/>
                  <a:gd name="connsiteX41" fmla="*/ 218373 w 428625"/>
                  <a:gd name="connsiteY41" fmla="*/ 215586 h 428625"/>
                  <a:gd name="connsiteX42" fmla="*/ 218408 w 428625"/>
                  <a:gd name="connsiteY42" fmla="*/ 215551 h 428625"/>
                  <a:gd name="connsiteX43" fmla="*/ 223075 w 428625"/>
                  <a:gd name="connsiteY43" fmla="*/ 210788 h 428625"/>
                  <a:gd name="connsiteX44" fmla="*/ 223150 w 428625"/>
                  <a:gd name="connsiteY44" fmla="*/ 195432 h 428625"/>
                  <a:gd name="connsiteX45" fmla="*/ 223075 w 428625"/>
                  <a:gd name="connsiteY45" fmla="*/ 195358 h 428625"/>
                  <a:gd name="connsiteX46" fmla="*/ 214313 w 428625"/>
                  <a:gd name="connsiteY46" fmla="*/ 186500 h 428625"/>
                  <a:gd name="connsiteX47" fmla="*/ 249057 w 428625"/>
                  <a:gd name="connsiteY47" fmla="*/ 207136 h 428625"/>
                  <a:gd name="connsiteX48" fmla="*/ 241840 w 428625"/>
                  <a:gd name="connsiteY48" fmla="*/ 234125 h 428625"/>
                  <a:gd name="connsiteX49" fmla="*/ 336042 w 428625"/>
                  <a:gd name="connsiteY49" fmla="*/ 139922 h 428625"/>
                  <a:gd name="connsiteX50" fmla="*/ 295634 w 428625"/>
                  <a:gd name="connsiteY50" fmla="*/ 139383 h 428625"/>
                  <a:gd name="connsiteX51" fmla="*/ 288417 w 428625"/>
                  <a:gd name="connsiteY51" fmla="*/ 112395 h 428625"/>
                  <a:gd name="connsiteX52" fmla="*/ 297180 w 428625"/>
                  <a:gd name="connsiteY52" fmla="*/ 121253 h 428625"/>
                  <a:gd name="connsiteX53" fmla="*/ 312671 w 428625"/>
                  <a:gd name="connsiteY53" fmla="*/ 121288 h 428625"/>
                  <a:gd name="connsiteX54" fmla="*/ 312706 w 428625"/>
                  <a:gd name="connsiteY54" fmla="*/ 121253 h 428625"/>
                  <a:gd name="connsiteX55" fmla="*/ 317373 w 428625"/>
                  <a:gd name="connsiteY55" fmla="*/ 116491 h 428625"/>
                  <a:gd name="connsiteX56" fmla="*/ 317447 w 428625"/>
                  <a:gd name="connsiteY56" fmla="*/ 101135 h 428625"/>
                  <a:gd name="connsiteX57" fmla="*/ 317373 w 428625"/>
                  <a:gd name="connsiteY57" fmla="*/ 101060 h 428625"/>
                  <a:gd name="connsiteX58" fmla="*/ 308610 w 428625"/>
                  <a:gd name="connsiteY58" fmla="*/ 92202 h 428625"/>
                  <a:gd name="connsiteX59" fmla="*/ 343260 w 428625"/>
                  <a:gd name="connsiteY59" fmla="*/ 112997 h 428625"/>
                  <a:gd name="connsiteX60" fmla="*/ 336042 w 428625"/>
                  <a:gd name="connsiteY60" fmla="*/ 139827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428625" h="428625">
                    <a:moveTo>
                      <a:pt x="372332" y="0"/>
                    </a:moveTo>
                    <a:lnTo>
                      <a:pt x="292703" y="76200"/>
                    </a:lnTo>
                    <a:lnTo>
                      <a:pt x="276225" y="59912"/>
                    </a:lnTo>
                    <a:lnTo>
                      <a:pt x="289655" y="46482"/>
                    </a:lnTo>
                    <a:cubicBezTo>
                      <a:pt x="295428" y="41102"/>
                      <a:pt x="295747" y="32062"/>
                      <a:pt x="290368" y="26289"/>
                    </a:cubicBezTo>
                    <a:cubicBezTo>
                      <a:pt x="284989" y="20516"/>
                      <a:pt x="275948" y="20197"/>
                      <a:pt x="270175" y="25577"/>
                    </a:cubicBezTo>
                    <a:cubicBezTo>
                      <a:pt x="269929" y="25805"/>
                      <a:pt x="269692" y="26043"/>
                      <a:pt x="269462" y="26289"/>
                    </a:cubicBezTo>
                    <a:lnTo>
                      <a:pt x="27146" y="268605"/>
                    </a:lnTo>
                    <a:cubicBezTo>
                      <a:pt x="21518" y="274260"/>
                      <a:pt x="21539" y="283408"/>
                      <a:pt x="27194" y="289036"/>
                    </a:cubicBezTo>
                    <a:cubicBezTo>
                      <a:pt x="32849" y="294664"/>
                      <a:pt x="41997" y="294644"/>
                      <a:pt x="47625" y="288989"/>
                    </a:cubicBezTo>
                    <a:lnTo>
                      <a:pt x="67532" y="268605"/>
                    </a:lnTo>
                    <a:lnTo>
                      <a:pt x="79343" y="280416"/>
                    </a:lnTo>
                    <a:lnTo>
                      <a:pt x="0" y="356235"/>
                    </a:lnTo>
                    <a:lnTo>
                      <a:pt x="79057" y="435388"/>
                    </a:lnTo>
                    <a:lnTo>
                      <a:pt x="434435" y="62103"/>
                    </a:lnTo>
                    <a:close/>
                    <a:moveTo>
                      <a:pt x="256127" y="80201"/>
                    </a:moveTo>
                    <a:lnTo>
                      <a:pt x="272034" y="96012"/>
                    </a:lnTo>
                    <a:lnTo>
                      <a:pt x="195834" y="168497"/>
                    </a:lnTo>
                    <a:lnTo>
                      <a:pt x="182023" y="154305"/>
                    </a:lnTo>
                    <a:close/>
                    <a:moveTo>
                      <a:pt x="87725" y="248507"/>
                    </a:moveTo>
                    <a:lnTo>
                      <a:pt x="161925" y="174403"/>
                    </a:lnTo>
                    <a:lnTo>
                      <a:pt x="175736" y="188309"/>
                    </a:lnTo>
                    <a:lnTo>
                      <a:pt x="100013" y="260699"/>
                    </a:lnTo>
                    <a:close/>
                    <a:moveTo>
                      <a:pt x="147542" y="328517"/>
                    </a:moveTo>
                    <a:cubicBezTo>
                      <a:pt x="136403" y="339696"/>
                      <a:pt x="118310" y="339727"/>
                      <a:pt x="107131" y="328588"/>
                    </a:cubicBezTo>
                    <a:cubicBezTo>
                      <a:pt x="107108" y="328564"/>
                      <a:pt x="107085" y="328541"/>
                      <a:pt x="107061" y="328517"/>
                    </a:cubicBezTo>
                    <a:cubicBezTo>
                      <a:pt x="99925" y="321282"/>
                      <a:pt x="97168" y="310800"/>
                      <a:pt x="99822" y="300990"/>
                    </a:cubicBezTo>
                    <a:lnTo>
                      <a:pt x="108585" y="309848"/>
                    </a:lnTo>
                    <a:cubicBezTo>
                      <a:pt x="112853" y="314135"/>
                      <a:pt x="119788" y="314152"/>
                      <a:pt x="124075" y="309883"/>
                    </a:cubicBezTo>
                    <a:cubicBezTo>
                      <a:pt x="124088" y="309871"/>
                      <a:pt x="124099" y="309860"/>
                      <a:pt x="124111" y="309848"/>
                    </a:cubicBezTo>
                    <a:lnTo>
                      <a:pt x="128778" y="305086"/>
                    </a:lnTo>
                    <a:cubicBezTo>
                      <a:pt x="133039" y="300866"/>
                      <a:pt x="133073" y="293991"/>
                      <a:pt x="128852" y="289730"/>
                    </a:cubicBezTo>
                    <a:cubicBezTo>
                      <a:pt x="128828" y="289705"/>
                      <a:pt x="128803" y="289680"/>
                      <a:pt x="128778" y="289655"/>
                    </a:cubicBezTo>
                    <a:lnTo>
                      <a:pt x="120015" y="280797"/>
                    </a:lnTo>
                    <a:cubicBezTo>
                      <a:pt x="135308" y="276901"/>
                      <a:pt x="150864" y="286141"/>
                      <a:pt x="154759" y="301434"/>
                    </a:cubicBezTo>
                    <a:cubicBezTo>
                      <a:pt x="157215" y="311073"/>
                      <a:pt x="154481" y="321295"/>
                      <a:pt x="147542" y="328422"/>
                    </a:cubicBezTo>
                    <a:close/>
                    <a:moveTo>
                      <a:pt x="241840" y="234220"/>
                    </a:moveTo>
                    <a:cubicBezTo>
                      <a:pt x="230700" y="245398"/>
                      <a:pt x="212608" y="245430"/>
                      <a:pt x="201429" y="234290"/>
                    </a:cubicBezTo>
                    <a:cubicBezTo>
                      <a:pt x="201405" y="234266"/>
                      <a:pt x="201382" y="234244"/>
                      <a:pt x="201359" y="234220"/>
                    </a:cubicBezTo>
                    <a:cubicBezTo>
                      <a:pt x="194222" y="226985"/>
                      <a:pt x="191466" y="216502"/>
                      <a:pt x="194120" y="206693"/>
                    </a:cubicBezTo>
                    <a:lnTo>
                      <a:pt x="202883" y="215551"/>
                    </a:lnTo>
                    <a:cubicBezTo>
                      <a:pt x="207151" y="219838"/>
                      <a:pt x="214086" y="219854"/>
                      <a:pt x="218373" y="215586"/>
                    </a:cubicBezTo>
                    <a:cubicBezTo>
                      <a:pt x="218385" y="215574"/>
                      <a:pt x="218397" y="215562"/>
                      <a:pt x="218408" y="215551"/>
                    </a:cubicBezTo>
                    <a:lnTo>
                      <a:pt x="223075" y="210788"/>
                    </a:lnTo>
                    <a:cubicBezTo>
                      <a:pt x="227336" y="206569"/>
                      <a:pt x="227369" y="199694"/>
                      <a:pt x="223150" y="195432"/>
                    </a:cubicBezTo>
                    <a:cubicBezTo>
                      <a:pt x="223125" y="195407"/>
                      <a:pt x="223100" y="195383"/>
                      <a:pt x="223075" y="195358"/>
                    </a:cubicBezTo>
                    <a:lnTo>
                      <a:pt x="214313" y="186500"/>
                    </a:lnTo>
                    <a:cubicBezTo>
                      <a:pt x="229606" y="182604"/>
                      <a:pt x="245161" y="191843"/>
                      <a:pt x="249057" y="207136"/>
                    </a:cubicBezTo>
                    <a:cubicBezTo>
                      <a:pt x="251512" y="216776"/>
                      <a:pt x="248779" y="226998"/>
                      <a:pt x="241840" y="234125"/>
                    </a:cubicBezTo>
                    <a:close/>
                    <a:moveTo>
                      <a:pt x="336042" y="139922"/>
                    </a:moveTo>
                    <a:cubicBezTo>
                      <a:pt x="324735" y="150932"/>
                      <a:pt x="306644" y="150690"/>
                      <a:pt x="295634" y="139383"/>
                    </a:cubicBezTo>
                    <a:cubicBezTo>
                      <a:pt x="288695" y="132257"/>
                      <a:pt x="285961" y="122034"/>
                      <a:pt x="288417" y="112395"/>
                    </a:cubicBezTo>
                    <a:lnTo>
                      <a:pt x="297180" y="121253"/>
                    </a:lnTo>
                    <a:cubicBezTo>
                      <a:pt x="301448" y="125540"/>
                      <a:pt x="308383" y="125557"/>
                      <a:pt x="312671" y="121288"/>
                    </a:cubicBezTo>
                    <a:cubicBezTo>
                      <a:pt x="312683" y="121276"/>
                      <a:pt x="312694" y="121265"/>
                      <a:pt x="312706" y="121253"/>
                    </a:cubicBezTo>
                    <a:lnTo>
                      <a:pt x="317373" y="116491"/>
                    </a:lnTo>
                    <a:cubicBezTo>
                      <a:pt x="321634" y="112271"/>
                      <a:pt x="321668" y="105396"/>
                      <a:pt x="317447" y="101135"/>
                    </a:cubicBezTo>
                    <a:cubicBezTo>
                      <a:pt x="317423" y="101110"/>
                      <a:pt x="317398" y="101085"/>
                      <a:pt x="317373" y="101060"/>
                    </a:cubicBezTo>
                    <a:lnTo>
                      <a:pt x="308610" y="92202"/>
                    </a:lnTo>
                    <a:cubicBezTo>
                      <a:pt x="323921" y="88376"/>
                      <a:pt x="339434" y="97686"/>
                      <a:pt x="343260" y="112997"/>
                    </a:cubicBezTo>
                    <a:cubicBezTo>
                      <a:pt x="345657" y="122587"/>
                      <a:pt x="342927" y="132734"/>
                      <a:pt x="336042" y="1398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64E5DEFB-AB61-4421-B350-D7B5E063E7E5}"/>
                  </a:ext>
                </a:extLst>
              </p:cNvPr>
              <p:cNvSpPr/>
              <p:nvPr/>
            </p:nvSpPr>
            <p:spPr>
              <a:xfrm>
                <a:off x="7010042" y="2612718"/>
                <a:ext cx="266700" cy="266700"/>
              </a:xfrm>
              <a:custGeom>
                <a:avLst/>
                <a:gdLst>
                  <a:gd name="connsiteX0" fmla="*/ 221038 w 266700"/>
                  <a:gd name="connsiteY0" fmla="*/ 236029 h 266700"/>
                  <a:gd name="connsiteX1" fmla="*/ 268663 w 266700"/>
                  <a:gd name="connsiteY1" fmla="*/ 80867 h 266700"/>
                  <a:gd name="connsiteX2" fmla="*/ 187796 w 266700"/>
                  <a:gd name="connsiteY2" fmla="*/ 0 h 266700"/>
                  <a:gd name="connsiteX3" fmla="*/ 32538 w 266700"/>
                  <a:gd name="connsiteY3" fmla="*/ 47434 h 266700"/>
                  <a:gd name="connsiteX4" fmla="*/ 5583 w 266700"/>
                  <a:gd name="connsiteY4" fmla="*/ 47434 h 266700"/>
                  <a:gd name="connsiteX5" fmla="*/ 5583 w 266700"/>
                  <a:gd name="connsiteY5" fmla="*/ 74390 h 266700"/>
                  <a:gd name="connsiteX6" fmla="*/ 194178 w 266700"/>
                  <a:gd name="connsiteY6" fmla="*/ 262985 h 266700"/>
                  <a:gd name="connsiteX7" fmla="*/ 221088 w 266700"/>
                  <a:gd name="connsiteY7" fmla="*/ 264263 h 266700"/>
                  <a:gd name="connsiteX8" fmla="*/ 222366 w 266700"/>
                  <a:gd name="connsiteY8" fmla="*/ 237353 h 266700"/>
                  <a:gd name="connsiteX9" fmla="*/ 221038 w 266700"/>
                  <a:gd name="connsiteY9" fmla="*/ 236029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6700" h="266700">
                    <a:moveTo>
                      <a:pt x="221038" y="236029"/>
                    </a:moveTo>
                    <a:cubicBezTo>
                      <a:pt x="167222" y="182118"/>
                      <a:pt x="268663" y="80867"/>
                      <a:pt x="268663" y="80867"/>
                    </a:cubicBezTo>
                    <a:lnTo>
                      <a:pt x="187796" y="0"/>
                    </a:lnTo>
                    <a:cubicBezTo>
                      <a:pt x="187796" y="0"/>
                      <a:pt x="86450" y="101346"/>
                      <a:pt x="32538" y="47434"/>
                    </a:cubicBezTo>
                    <a:cubicBezTo>
                      <a:pt x="25095" y="39991"/>
                      <a:pt x="13026" y="39991"/>
                      <a:pt x="5583" y="47434"/>
                    </a:cubicBezTo>
                    <a:cubicBezTo>
                      <a:pt x="-1861" y="54878"/>
                      <a:pt x="-1861" y="66946"/>
                      <a:pt x="5583" y="74390"/>
                    </a:cubicBezTo>
                    <a:lnTo>
                      <a:pt x="194178" y="262985"/>
                    </a:lnTo>
                    <a:cubicBezTo>
                      <a:pt x="201256" y="270769"/>
                      <a:pt x="213304" y="271341"/>
                      <a:pt x="221088" y="264263"/>
                    </a:cubicBezTo>
                    <a:cubicBezTo>
                      <a:pt x="228872" y="257185"/>
                      <a:pt x="229444" y="245136"/>
                      <a:pt x="222366" y="237353"/>
                    </a:cubicBezTo>
                    <a:cubicBezTo>
                      <a:pt x="221945" y="236890"/>
                      <a:pt x="221502" y="236449"/>
                      <a:pt x="221038" y="23602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9570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Participant…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83046" y="1116125"/>
            <a:ext cx="8276321" cy="4800600"/>
          </a:xfrm>
        </p:spPr>
        <p:txBody>
          <a:bodyPr/>
          <a:lstStyle/>
          <a:p>
            <a:r>
              <a:rPr lang="en-US" sz="3200" dirty="0"/>
              <a:t>Respect research staff and other participants</a:t>
            </a:r>
          </a:p>
          <a:p>
            <a:r>
              <a:rPr lang="en-US" sz="3200" dirty="0"/>
              <a:t>Read the consent form and other documents</a:t>
            </a:r>
          </a:p>
          <a:p>
            <a:pPr lvl="1"/>
            <a:r>
              <a:rPr lang="en-US" sz="2800" dirty="0"/>
              <a:t>Ask questions if they do not understand something about the study, their rights and responsibilities</a:t>
            </a:r>
          </a:p>
          <a:p>
            <a:pPr lvl="1"/>
            <a:r>
              <a:rPr lang="en-US" sz="2800" dirty="0"/>
              <a:t>Carefully weigh the risks and benefits when deciding whether to participate in the study</a:t>
            </a:r>
          </a:p>
          <a:p>
            <a:pPr lvl="1"/>
            <a:r>
              <a:rPr lang="en-US" sz="2800" dirty="0"/>
              <a:t>Refrain from signing the consent document until they understand its content and feel comfortable with decision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1304823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Research Participant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125076"/>
            <a:ext cx="8165592" cy="4800600"/>
          </a:xfrm>
        </p:spPr>
        <p:txBody>
          <a:bodyPr/>
          <a:lstStyle/>
          <a:p>
            <a:r>
              <a:rPr lang="en-US" sz="3200" dirty="0"/>
              <a:t>Know when the study begins and ends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Particularly important for studies with a follow-up period after the intervention 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Follow directions for all protocol related procedure </a:t>
            </a:r>
          </a:p>
          <a:p>
            <a:r>
              <a:rPr lang="en-US" sz="3200" dirty="0"/>
              <a:t>Show up at scheduled appointments on time, and inform the staff within a reasonable time if they need to reschedule</a:t>
            </a:r>
          </a:p>
          <a:p>
            <a:r>
              <a:rPr lang="en-US" sz="3200" dirty="0"/>
              <a:t>Provide truthful answers to questions asked throughout the study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6149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Research Participant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89009"/>
            <a:ext cx="8165592" cy="4800600"/>
          </a:xfrm>
        </p:spPr>
        <p:txBody>
          <a:bodyPr/>
          <a:lstStyle/>
          <a:p>
            <a:r>
              <a:rPr lang="en-US" sz="3200" dirty="0"/>
              <a:t>Inform staff if:</a:t>
            </a:r>
          </a:p>
          <a:p>
            <a:pPr lvl="1"/>
            <a:r>
              <a:rPr lang="en-US" sz="2800" dirty="0"/>
              <a:t>Other medical care is needed while on the study</a:t>
            </a:r>
          </a:p>
          <a:p>
            <a:pPr lvl="1"/>
            <a:r>
              <a:rPr lang="en-US" sz="2800" dirty="0"/>
              <a:t>There are questions they would rather not answer</a:t>
            </a:r>
          </a:p>
          <a:p>
            <a:pPr lvl="1"/>
            <a:r>
              <a:rPr lang="en-US" sz="2800" dirty="0"/>
              <a:t>They decide to withdraw consent</a:t>
            </a:r>
          </a:p>
          <a:p>
            <a:r>
              <a:rPr lang="en-US" sz="3200" dirty="0"/>
              <a:t>Report symptoms and other problems they experience during the study</a:t>
            </a:r>
          </a:p>
          <a:p>
            <a:r>
              <a:rPr lang="en-US" sz="3200" dirty="0"/>
              <a:t>Keep:</a:t>
            </a:r>
          </a:p>
          <a:p>
            <a:pPr lvl="1"/>
            <a:r>
              <a:rPr lang="en-US" sz="2800" dirty="0"/>
              <a:t>Information about the study confidential, if asked to do so</a:t>
            </a:r>
          </a:p>
          <a:p>
            <a:pPr lvl="1"/>
            <a:r>
              <a:rPr lang="en-US" sz="2800" dirty="0"/>
              <a:t>Staff informed when contact information changes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43337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776" y="211001"/>
            <a:ext cx="8165592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Additional </a:t>
            </a:r>
            <a:r>
              <a:rPr spc="-110" dirty="0"/>
              <a:t>Research</a:t>
            </a:r>
            <a:r>
              <a:rPr spc="-380" dirty="0"/>
              <a:t> </a:t>
            </a:r>
            <a:r>
              <a:rPr spc="-114" dirty="0"/>
              <a:t>Personnel</a:t>
            </a:r>
            <a:r>
              <a:rPr lang="en-US" spc="-114" dirty="0"/>
              <a:t>?</a:t>
            </a:r>
            <a:endParaRPr spc="-114" dirty="0"/>
          </a:p>
        </p:txBody>
      </p:sp>
      <p:sp>
        <p:nvSpPr>
          <p:cNvPr id="4" name="object 4"/>
          <p:cNvSpPr txBox="1"/>
          <p:nvPr/>
        </p:nvSpPr>
        <p:spPr>
          <a:xfrm>
            <a:off x="8397240" y="6439502"/>
            <a:ext cx="234950" cy="2025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33</a:t>
            </a:fld>
            <a:endParaRPr sz="1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17963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028700"/>
            <a:ext cx="8165592" cy="4800600"/>
          </a:xfrm>
        </p:spPr>
        <p:txBody>
          <a:bodyPr rtlCol="0">
            <a:normAutofit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Association of Clinical Research Professionals (ACRP)</a:t>
            </a:r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International Association of Clinical Research Nurses (IACRN)</a:t>
            </a:r>
          </a:p>
          <a:p>
            <a:pPr fontAlgn="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/>
              <a:t>Society for Clinical Research Associates (</a:t>
            </a:r>
            <a:r>
              <a:rPr lang="en-US" dirty="0" err="1"/>
              <a:t>SoCRA</a:t>
            </a:r>
            <a:r>
              <a:rPr lang="en-US" dirty="0"/>
              <a:t>)</a:t>
            </a:r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Society of Clinical Data Managers (SCDM)</a:t>
            </a:r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t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21" y="813874"/>
            <a:ext cx="8165592" cy="4231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Association of Clinical Research Professionals (ACRP)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International association (&gt;18,000; members &gt;70 countries)</a:t>
            </a:r>
          </a:p>
          <a:p>
            <a:r>
              <a:rPr lang="en-US" dirty="0"/>
              <a:t>Established in 1976</a:t>
            </a:r>
          </a:p>
          <a:p>
            <a:r>
              <a:rPr lang="en-US" dirty="0"/>
              <a:t>Provide education and networking </a:t>
            </a:r>
          </a:p>
          <a:p>
            <a:r>
              <a:rPr lang="en-US" dirty="0"/>
              <a:t>Target clinical research professionals in industry and in hospital, academic medical centers and physician office settings. </a:t>
            </a:r>
          </a:p>
          <a:p>
            <a:r>
              <a:rPr lang="en-US" u="sng" dirty="0">
                <a:hlinkClick r:id="rId2"/>
              </a:rPr>
              <a:t>http://www.acrpnet.org/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7" y="894827"/>
            <a:ext cx="8165592" cy="4231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International Association of Clinical Research Nurses (IACRN)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International professional nursing organization (&lt;257 members; 22 countries)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Established in 2007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Dedicated to supporting educational and professional needs of clinical research nurses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ANA recognition of Clinical Research Nursing as a specialty practice with associated Scope and Standards of Practice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Working towards CRN certification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u="sng" dirty="0">
                <a:hlinkClick r:id="rId2"/>
              </a:rPr>
              <a:t>https://iacrn.wildapricot.org/</a:t>
            </a:r>
            <a:r>
              <a:rPr lang="en-US" sz="3000" u="sng" dirty="0"/>
              <a:t> </a:t>
            </a:r>
            <a:endParaRPr lang="en-US" sz="3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824034"/>
            <a:ext cx="8165592" cy="423193"/>
          </a:xfrm>
        </p:spPr>
        <p:txBody>
          <a:bodyPr/>
          <a:lstStyle/>
          <a:p>
            <a:r>
              <a:rPr lang="en-US" sz="4000" dirty="0"/>
              <a:t>Society of Clinical Data Management (SCDM)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dirty="0"/>
              <a:t>International organization (&gt;2,400 members)</a:t>
            </a:r>
          </a:p>
          <a:p>
            <a:r>
              <a:rPr lang="en-US" sz="2800" dirty="0"/>
              <a:t>Established 1994</a:t>
            </a:r>
          </a:p>
          <a:p>
            <a:r>
              <a:rPr lang="en-US" sz="2800" dirty="0"/>
              <a:t>Founded to advance the discipline of clinical data management and support Clinical Data Management professionals</a:t>
            </a:r>
          </a:p>
          <a:p>
            <a:r>
              <a:rPr lang="en-US" sz="2800" dirty="0"/>
              <a:t>Annual meeting and other educational offerings</a:t>
            </a:r>
          </a:p>
          <a:p>
            <a:r>
              <a:rPr lang="en-US" sz="2800" dirty="0"/>
              <a:t>Developed professional standard for good clinical data management practices </a:t>
            </a:r>
          </a:p>
          <a:p>
            <a:r>
              <a:rPr lang="en-US" sz="2800" dirty="0">
                <a:hlinkClick r:id="rId2"/>
              </a:rPr>
              <a:t>http://www.scdm.org/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834194"/>
            <a:ext cx="8165592" cy="4231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Society of Clinical Research Associates (</a:t>
            </a:r>
            <a:r>
              <a:rPr lang="en-US" dirty="0" err="1"/>
              <a:t>SoCRA</a:t>
            </a:r>
            <a:r>
              <a:rPr lang="en-US" dirty="0"/>
              <a:t>), Inc.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International organization (&gt; 14,300 members)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Established in 1991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Provides educational programs and a forum for research professionals to exchange information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Originally started for research professionals at a site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Membership expanded to include monitors, data managers, and regulatory representatives from industry, academia, research centers, NIH and regulatory agencies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>
                <a:hlinkClick r:id="rId2"/>
              </a:rPr>
              <a:t>http://www.socra.org/</a:t>
            </a:r>
            <a:r>
              <a:rPr lang="en-US" sz="28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Certification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US" sz="2800" dirty="0"/>
              <a:t>ACRP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Certified Clinical Research Associate (CCRA®)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Certified Clinical Research Coordinator (CCRC®) 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Certified Principal Investigator (CPI</a:t>
            </a:r>
            <a:r>
              <a:rPr lang="en-US" sz="2400" baseline="30000" dirty="0"/>
              <a:t>®</a:t>
            </a:r>
            <a:r>
              <a:rPr lang="en-US" sz="2400" dirty="0"/>
              <a:t> )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ACRP Certified Professional (ACRP-CP)</a:t>
            </a:r>
          </a:p>
          <a:p>
            <a:pPr lvl="0">
              <a:lnSpc>
                <a:spcPct val="110000"/>
              </a:lnSpc>
            </a:pPr>
            <a:r>
              <a:rPr lang="en-US" sz="2800" dirty="0"/>
              <a:t>IACRN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In development, via professional portfolio</a:t>
            </a:r>
          </a:p>
          <a:p>
            <a:pPr lvl="0">
              <a:lnSpc>
                <a:spcPct val="110000"/>
              </a:lnSpc>
            </a:pPr>
            <a:r>
              <a:rPr lang="en-US" sz="2800" dirty="0" err="1"/>
              <a:t>SoCRA</a:t>
            </a:r>
            <a:r>
              <a:rPr lang="en-US" sz="2800" baseline="30000" dirty="0"/>
              <a:t>®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Certified Clinical Research Professional (CCRP®)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SCDM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Certified Clinical Data Manager (CCDM</a:t>
            </a:r>
            <a:r>
              <a:rPr lang="en-US" sz="2400" baseline="30000" dirty="0"/>
              <a:t>®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A9E34-1E46-4F45-8AB8-037C3002E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521" y="809569"/>
            <a:ext cx="8165592" cy="423193"/>
          </a:xfrm>
        </p:spPr>
        <p:txBody>
          <a:bodyPr/>
          <a:lstStyle/>
          <a:p>
            <a:r>
              <a:rPr lang="en-US" dirty="0"/>
              <a:t>The Clinical Research Team: General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6CF2E-2659-4C4D-B4AF-7E03998054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pc="-5" dirty="0">
                <a:cs typeface="Trebuchet MS"/>
              </a:rPr>
              <a:t>All members of the research team must understand and adhere to federal </a:t>
            </a:r>
            <a:r>
              <a:rPr lang="en-US" spc="-15" dirty="0">
                <a:cs typeface="Trebuchet MS"/>
              </a:rPr>
              <a:t>regulations …it’s </a:t>
            </a:r>
            <a:r>
              <a:rPr lang="en-US" spc="-5" dirty="0">
                <a:cs typeface="Trebuchet MS"/>
              </a:rPr>
              <a:t>the</a:t>
            </a:r>
            <a:r>
              <a:rPr lang="en-US" spc="70" dirty="0">
                <a:cs typeface="Trebuchet MS"/>
              </a:rPr>
              <a:t> </a:t>
            </a:r>
            <a:r>
              <a:rPr lang="en-US" spc="-5" dirty="0">
                <a:cs typeface="Trebuchet MS"/>
              </a:rPr>
              <a:t>law</a:t>
            </a:r>
          </a:p>
          <a:p>
            <a:r>
              <a:rPr lang="en-US" dirty="0"/>
              <a:t>Need sufficient study staff to perform clinical research efficiently and effectively: </a:t>
            </a:r>
          </a:p>
          <a:p>
            <a:pPr lvl="1"/>
            <a:r>
              <a:rPr lang="en-US" dirty="0"/>
              <a:t>Appropriate skill set and training</a:t>
            </a:r>
          </a:p>
          <a:p>
            <a:pPr lvl="1"/>
            <a:r>
              <a:rPr lang="en-US" dirty="0"/>
              <a:t>GCP (Good Clinical Practice) standards</a:t>
            </a:r>
          </a:p>
          <a:p>
            <a:pPr lvl="1"/>
            <a:r>
              <a:rPr lang="en-US" dirty="0"/>
              <a:t>Follow protocol requirements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036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E528-63CC-4FA8-A4B8-F7A39A4D0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5FD28-33CC-4DA3-8D04-D62EA61D8A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3776" y="1028700"/>
            <a:ext cx="8165592" cy="5413756"/>
          </a:xfrm>
        </p:spPr>
        <p:txBody>
          <a:bodyPr/>
          <a:lstStyle/>
          <a:p>
            <a:r>
              <a:rPr lang="en-US" sz="2400" dirty="0"/>
              <a:t>ACRP’s </a:t>
            </a:r>
            <a:r>
              <a:rPr lang="en-US" sz="2400" i="1" dirty="0">
                <a:hlinkClick r:id="rId2"/>
              </a:rPr>
              <a:t>Introduction to Clinical Trials</a:t>
            </a:r>
            <a:endParaRPr lang="en-US" sz="2400" i="1" dirty="0"/>
          </a:p>
          <a:p>
            <a:r>
              <a:rPr lang="en-US" sz="2400" dirty="0"/>
              <a:t>Center for Cancer Research </a:t>
            </a:r>
            <a:r>
              <a:rPr lang="en-US" sz="2400" dirty="0">
                <a:hlinkClick r:id="rId3"/>
              </a:rPr>
              <a:t>clinical trials orientation modules</a:t>
            </a:r>
            <a:r>
              <a:rPr lang="en-US" sz="2400" dirty="0"/>
              <a:t> </a:t>
            </a:r>
          </a:p>
          <a:p>
            <a:r>
              <a:rPr lang="en-US" sz="2400" dirty="0"/>
              <a:t>Coursera (clinical trial search)</a:t>
            </a:r>
          </a:p>
          <a:p>
            <a:pPr lvl="1"/>
            <a:r>
              <a:rPr lang="en-US" sz="2000" dirty="0">
                <a:hlinkClick r:id="rId4"/>
              </a:rPr>
              <a:t>https://www.coursera.org/courses?query=clinical%20trials</a:t>
            </a:r>
            <a:endParaRPr lang="en-US" sz="2000" dirty="0"/>
          </a:p>
          <a:p>
            <a:r>
              <a:rPr lang="en-US" sz="2400" dirty="0"/>
              <a:t>OHRP</a:t>
            </a:r>
          </a:p>
          <a:p>
            <a:pPr lvl="1"/>
            <a:r>
              <a:rPr lang="en-US" sz="2000" dirty="0">
                <a:hlinkClick r:id="rId5"/>
              </a:rPr>
              <a:t>Online education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Guidance documents</a:t>
            </a:r>
            <a:endParaRPr lang="en-US" sz="2000" dirty="0"/>
          </a:p>
          <a:p>
            <a:r>
              <a:rPr lang="en-US" sz="2400" dirty="0"/>
              <a:t>FDA </a:t>
            </a:r>
            <a:r>
              <a:rPr lang="en-US" sz="2400" dirty="0">
                <a:hlinkClick r:id="rId7"/>
              </a:rPr>
              <a:t>clinical trial guidance documents</a:t>
            </a:r>
            <a:endParaRPr lang="en-US" sz="2400" dirty="0"/>
          </a:p>
          <a:p>
            <a:r>
              <a:rPr lang="en-US" sz="2400" dirty="0">
                <a:hlinkClick r:id="rId8"/>
              </a:rPr>
              <a:t>ICH GCP Guidelines</a:t>
            </a:r>
            <a:endParaRPr lang="en-US" sz="2400" dirty="0"/>
          </a:p>
          <a:p>
            <a:r>
              <a:rPr lang="en-US" sz="2400" dirty="0"/>
              <a:t>Institutional policies and standard operating procedures</a:t>
            </a:r>
          </a:p>
          <a:p>
            <a:r>
              <a:rPr lang="en-US" sz="2400" dirty="0"/>
              <a:t>Protocol specific manual of operations</a:t>
            </a:r>
          </a:p>
        </p:txBody>
      </p:sp>
    </p:spTree>
    <p:extLst>
      <p:ext uri="{BB962C8B-B14F-4D97-AF65-F5344CB8AC3E}">
        <p14:creationId xmlns:p14="http://schemas.microsoft.com/office/powerpoint/2010/main" val="3525146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521" y="869400"/>
            <a:ext cx="8165592" cy="423193"/>
          </a:xfrm>
        </p:spPr>
        <p:txBody>
          <a:bodyPr/>
          <a:lstStyle/>
          <a:p>
            <a:pPr eaLnBrk="1" hangingPunct="1"/>
            <a:r>
              <a:rPr lang="en-US" dirty="0"/>
              <a:t>Regardless of Your Role:</a:t>
            </a:r>
            <a:br>
              <a:rPr lang="en-US" dirty="0"/>
            </a:br>
            <a:r>
              <a:rPr lang="en-US" dirty="0"/>
              <a:t>Be Your Own Best Advocate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Protect your time &amp; get organized</a:t>
            </a:r>
          </a:p>
          <a:p>
            <a:pPr eaLnBrk="1" hangingPunct="1"/>
            <a:r>
              <a:rPr lang="en-US" sz="2800" dirty="0"/>
              <a:t>Learn as much as you can about:</a:t>
            </a:r>
          </a:p>
          <a:p>
            <a:pPr lvl="1" eaLnBrk="1" hangingPunct="1"/>
            <a:r>
              <a:rPr lang="en-US" dirty="0"/>
              <a:t>clinical trials </a:t>
            </a:r>
          </a:p>
          <a:p>
            <a:pPr lvl="1" eaLnBrk="1" hangingPunct="1"/>
            <a:r>
              <a:rPr lang="en-US" dirty="0"/>
              <a:t>disease/condition</a:t>
            </a:r>
          </a:p>
          <a:p>
            <a:pPr lvl="1" eaLnBrk="1" hangingPunct="1"/>
            <a:r>
              <a:rPr lang="en-US" dirty="0"/>
              <a:t>your particular interventions</a:t>
            </a:r>
          </a:p>
          <a:p>
            <a:pPr lvl="1" eaLnBrk="1" hangingPunct="1"/>
            <a:r>
              <a:rPr lang="en-US" dirty="0"/>
              <a:t>your database/software programs</a:t>
            </a:r>
          </a:p>
          <a:p>
            <a:pPr eaLnBrk="1" hangingPunct="1"/>
            <a:r>
              <a:rPr lang="en-US" sz="2800" dirty="0"/>
              <a:t>Know how/where to get training &amp; do it</a:t>
            </a:r>
          </a:p>
          <a:p>
            <a:pPr eaLnBrk="1" hangingPunct="1"/>
            <a:r>
              <a:rPr lang="en-US" sz="2800" dirty="0"/>
              <a:t>Join a professional organization &amp; get involved</a:t>
            </a:r>
          </a:p>
          <a:p>
            <a:pPr eaLnBrk="1" hangingPunct="1"/>
            <a:r>
              <a:rPr lang="en-US" sz="2800" dirty="0"/>
              <a:t>Teach something new &amp; you will learn </a:t>
            </a:r>
          </a:p>
          <a:p>
            <a:pPr eaLnBrk="1" hangingPunct="1"/>
            <a:r>
              <a:rPr lang="en-US" sz="2800" dirty="0"/>
              <a:t>Teach someone new &amp; you will grow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7F0E1-A969-4251-8783-0055D96D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Upcoming Free Webinar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CDF8F-A060-47BC-A40D-A4E7EA3A87C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521" y="1318370"/>
            <a:ext cx="8165592" cy="512408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If Informed Consent is an Ongoing Process, what does re-consent mean?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Monday, June 1, 2020</a:t>
            </a:r>
            <a:br>
              <a:rPr lang="en-US" dirty="0"/>
            </a:br>
            <a:r>
              <a:rPr lang="en-US" dirty="0"/>
              <a:t>2:00 – 3:00 PM ET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IACRN will be providing their </a:t>
            </a:r>
            <a:r>
              <a:rPr lang="en-US" sz="1400" u="sng" dirty="0"/>
              <a:t>members</a:t>
            </a:r>
            <a:r>
              <a:rPr lang="en-US" sz="1400" dirty="0"/>
              <a:t> </a:t>
            </a:r>
            <a:r>
              <a:rPr lang="en-US" sz="1400" i="1" dirty="0"/>
              <a:t>FREE</a:t>
            </a:r>
            <a:r>
              <a:rPr lang="en-US" sz="1400" dirty="0"/>
              <a:t> contact hours, non-IACRN members can purchase contact hours for $10. </a:t>
            </a:r>
            <a:r>
              <a:rPr lang="en-US" sz="1400" b="1" dirty="0"/>
              <a:t> </a:t>
            </a:r>
            <a:r>
              <a:rPr lang="en-US" sz="1400" dirty="0"/>
              <a:t>After the webinar, nurses will receive an email from IACRN outlining instructions to complete the evaluation and receive the contact hours. To receive full contact-hour credit (one contact hour) for this CNE activity, you must: be registered, attend at least 80% of the webinar, and complete an on-line evaluation. 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 This nursing continuing professional development activity was approved by the Ohio Nurses Association, an accredited approver by the American Nurses Credentialing Center’s Commission on Accreditation (OBN-001-91)</a:t>
            </a:r>
          </a:p>
          <a:p>
            <a:pPr marL="0" indent="0">
              <a:buNone/>
            </a:pPr>
            <a:r>
              <a:rPr lang="en-US" sz="1400" dirty="0"/>
              <a:t>  </a:t>
            </a:r>
          </a:p>
          <a:p>
            <a:pPr marL="0" indent="0">
              <a:buNone/>
            </a:pPr>
            <a:r>
              <a:rPr lang="en-US" sz="1400" dirty="0"/>
              <a:t>Please call Tricia Clarke at 443-640-1041 for more information about contact hours.</a:t>
            </a:r>
          </a:p>
          <a:p>
            <a:pPr marL="0" indent="0" algn="ctr"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3B2FE3-E73C-4338-B2D3-D6B323E710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254" y="-1308"/>
            <a:ext cx="1840114" cy="11339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13129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966319-D5D0-42F6-94D7-85DD62E6A8A6}"/>
              </a:ext>
            </a:extLst>
          </p:cNvPr>
          <p:cNvSpPr txBox="1"/>
          <p:nvPr/>
        </p:nvSpPr>
        <p:spPr>
          <a:xfrm>
            <a:off x="2076773" y="619932"/>
            <a:ext cx="5222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QUESTIONS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nesse@nih.gov</a:t>
            </a:r>
          </a:p>
        </p:txBody>
      </p:sp>
    </p:spTree>
    <p:extLst>
      <p:ext uri="{BB962C8B-B14F-4D97-AF65-F5344CB8AC3E}">
        <p14:creationId xmlns:p14="http://schemas.microsoft.com/office/powerpoint/2010/main" val="426619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123" y="298049"/>
            <a:ext cx="8165592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0" dirty="0"/>
              <a:t>What </a:t>
            </a:r>
            <a:r>
              <a:rPr lang="en-US" spc="-85" dirty="0"/>
              <a:t>M</a:t>
            </a:r>
            <a:r>
              <a:rPr spc="-85" dirty="0"/>
              <a:t>akes </a:t>
            </a:r>
            <a:r>
              <a:rPr lang="en-US" spc="-85" dirty="0"/>
              <a:t>Research Team/Team Members S</a:t>
            </a:r>
            <a:r>
              <a:rPr spc="-95" dirty="0"/>
              <a:t>uccessful</a:t>
            </a:r>
            <a:r>
              <a:rPr spc="-710" dirty="0"/>
              <a:t> </a:t>
            </a:r>
            <a:r>
              <a:rPr spc="-80" dirty="0"/>
              <a:t>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quarter" idx="11"/>
          </p:nvPr>
        </p:nvSpPr>
        <p:spPr>
          <a:xfrm>
            <a:off x="466598" y="1794769"/>
            <a:ext cx="8165592" cy="268406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spc="-10" dirty="0"/>
              <a:t>Attention </a:t>
            </a:r>
            <a:r>
              <a:rPr spc="-5" dirty="0"/>
              <a:t>to</a:t>
            </a:r>
            <a:r>
              <a:rPr spc="30" dirty="0"/>
              <a:t> </a:t>
            </a:r>
            <a:r>
              <a:rPr spc="-10" dirty="0"/>
              <a:t>Detail</a:t>
            </a:r>
          </a:p>
          <a:p>
            <a:pPr marL="469900" indent="-4572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spc="-5" dirty="0"/>
              <a:t>Excellent </a:t>
            </a:r>
            <a:r>
              <a:rPr spc="-10" dirty="0"/>
              <a:t>communication</a:t>
            </a:r>
            <a:r>
              <a:rPr dirty="0"/>
              <a:t> </a:t>
            </a:r>
            <a:r>
              <a:rPr spc="-5" dirty="0"/>
              <a:t>skills</a:t>
            </a:r>
          </a:p>
          <a:p>
            <a:pPr marL="469900" indent="-4572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spc="-10" dirty="0"/>
              <a:t>Flexibility</a:t>
            </a:r>
          </a:p>
          <a:p>
            <a:pPr marL="469900" indent="-457200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lang="en-US" spc="-10" dirty="0"/>
              <a:t>Organizational</a:t>
            </a:r>
            <a:r>
              <a:rPr lang="en-US" spc="40" dirty="0"/>
              <a:t> </a:t>
            </a:r>
            <a:r>
              <a:rPr lang="en-US" spc="-5" dirty="0"/>
              <a:t>skills</a:t>
            </a:r>
          </a:p>
          <a:p>
            <a:pPr marL="469900" indent="-4572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spc="-10" dirty="0"/>
              <a:t>Ability </a:t>
            </a:r>
            <a:r>
              <a:rPr spc="-5" dirty="0"/>
              <a:t>to </a:t>
            </a:r>
            <a:r>
              <a:rPr spc="-10" dirty="0"/>
              <a:t>work</a:t>
            </a:r>
            <a:r>
              <a:rPr spc="25" dirty="0"/>
              <a:t> </a:t>
            </a:r>
            <a:r>
              <a:rPr spc="-10" dirty="0"/>
              <a:t>independently</a:t>
            </a:r>
          </a:p>
          <a:p>
            <a:pPr marL="469900" indent="-4572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spc="-10" dirty="0"/>
              <a:t>Can-do attitude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97240" y="6439502"/>
            <a:ext cx="234950" cy="2025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fld>
            <a:endParaRPr sz="1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89335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 Responsibilities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Office of Human Research Protection (OHRP) </a:t>
            </a:r>
          </a:p>
          <a:p>
            <a:r>
              <a:rPr lang="en-US" dirty="0"/>
              <a:t>Food and Drug Administration (FDA) </a:t>
            </a:r>
          </a:p>
          <a:p>
            <a:r>
              <a:rPr lang="en-US" dirty="0"/>
              <a:t>Good Clinical Practice (GCP) Guidelines</a:t>
            </a:r>
          </a:p>
          <a:p>
            <a:r>
              <a:rPr lang="en-US" dirty="0"/>
              <a:t>Local/HRPP SOP</a:t>
            </a:r>
          </a:p>
        </p:txBody>
      </p:sp>
    </p:spTree>
    <p:extLst>
      <p:ext uri="{BB962C8B-B14F-4D97-AF65-F5344CB8AC3E}">
        <p14:creationId xmlns:p14="http://schemas.microsoft.com/office/powerpoint/2010/main" val="213891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OHRP’s Use of “Investigator”…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Any individual who is involved in conducting human subjects research studies including: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obtaining information about living individuals by intervening or interacting with them for research purposes;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obtaining identifiable private information about living individuals for research purposes;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obtaining the voluntary informed consent of individuals to be subjects in research; and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studying, interpreting, or analyzing identifiable private information or data for research purposes. </a:t>
            </a:r>
          </a:p>
        </p:txBody>
      </p:sp>
    </p:spTree>
    <p:extLst>
      <p:ext uri="{BB962C8B-B14F-4D97-AF65-F5344CB8AC3E}">
        <p14:creationId xmlns:p14="http://schemas.microsoft.com/office/powerpoint/2010/main" val="383012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…OHRP’s Use of “Investigator”</a:t>
            </a:r>
            <a:endParaRPr lang="en-US" sz="3600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pPr marL="381000" indent="-381000" eaLnBrk="1" hangingPunct="1">
              <a:spcAft>
                <a:spcPts val="0"/>
              </a:spcAft>
            </a:pPr>
            <a:r>
              <a:rPr lang="en-US" sz="2800" dirty="0"/>
              <a:t>Investigators can include physicians, scientists, nurses, administrative staff, teachers, students</a:t>
            </a:r>
          </a:p>
          <a:p>
            <a:pPr marL="381000" indent="-381000" eaLnBrk="1" hangingPunct="1">
              <a:spcAft>
                <a:spcPts val="0"/>
              </a:spcAft>
            </a:pPr>
            <a:r>
              <a:rPr lang="en-US" sz="2800" dirty="0"/>
              <a:t>Multiple investigators, 1 investigator is designated the “principal investigator” with overall responsibilities for the study</a:t>
            </a:r>
          </a:p>
          <a:p>
            <a:pPr marL="381000" indent="-381000" eaLnBrk="1" hangingPunct="1">
              <a:spcAft>
                <a:spcPts val="0"/>
              </a:spcAft>
            </a:pPr>
            <a:r>
              <a:rPr lang="en-US" sz="2800" dirty="0"/>
              <a:t>Learn more: </a:t>
            </a:r>
            <a:r>
              <a:rPr lang="en-US" sz="2800" i="1" dirty="0"/>
              <a:t>OHRP’s  Investigator Responsibility Frequently Asked Questions</a:t>
            </a:r>
          </a:p>
          <a:p>
            <a:pPr marL="381000" indent="-381000" eaLnBrk="1" hangingPunct="1">
              <a:spcAft>
                <a:spcPts val="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313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521" y="154745"/>
            <a:ext cx="8165592" cy="1050334"/>
          </a:xfrm>
        </p:spPr>
        <p:txBody>
          <a:bodyPr/>
          <a:lstStyle/>
          <a:p>
            <a:pPr eaLnBrk="1" hangingPunct="1"/>
            <a:r>
              <a:rPr lang="en-US" dirty="0"/>
              <a:t>FDA and the Role of the Investigator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481521" y="1609513"/>
            <a:ext cx="8165592" cy="4800600"/>
          </a:xfrm>
        </p:spPr>
        <p:txBody>
          <a:bodyPr/>
          <a:lstStyle/>
          <a:p>
            <a:r>
              <a:rPr lang="en-US" sz="3200" dirty="0"/>
              <a:t>Clinical Investigator = PI </a:t>
            </a:r>
          </a:p>
          <a:p>
            <a:pPr lvl="1"/>
            <a:r>
              <a:rPr lang="en-US" sz="2800" dirty="0"/>
              <a:t>Overall responsibility for the conduct of the clinical trial </a:t>
            </a:r>
          </a:p>
          <a:p>
            <a:r>
              <a:rPr lang="en-US" sz="3200" dirty="0"/>
              <a:t>Other Investigators are referred to as Sub-investigators </a:t>
            </a:r>
          </a:p>
          <a:p>
            <a:pPr eaLnBrk="1" hangingPunct="1">
              <a:spcAft>
                <a:spcPts val="0"/>
              </a:spcAft>
            </a:pPr>
            <a:r>
              <a:rPr lang="en-US" sz="3200" dirty="0"/>
              <a:t>Refer to 21 CFR Parts 11, 50, 54, 56, 312, and 812 for a more comprehensive listing of FDA's requirements</a:t>
            </a:r>
          </a:p>
          <a:p>
            <a:pPr eaLnBrk="1" hangingPunct="1">
              <a:spcAft>
                <a:spcPts val="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144746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4x3 BLUE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2936</TotalTime>
  <Words>2279</Words>
  <Application>Microsoft Office PowerPoint</Application>
  <PresentationFormat>On-screen Show (4:3)</PresentationFormat>
  <Paragraphs>340</Paragraphs>
  <Slides>43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SapientCentroSlab-Light</vt:lpstr>
      <vt:lpstr>Times New Roman</vt:lpstr>
      <vt:lpstr>Trebuchet MS</vt:lpstr>
      <vt:lpstr>Wingdings</vt:lpstr>
      <vt:lpstr>NCI PPT Template 4x3 BLUE</vt:lpstr>
      <vt:lpstr>The Clinical Research Team: Roles and Responsibilities</vt:lpstr>
      <vt:lpstr>Agenda</vt:lpstr>
      <vt:lpstr>Clinical Research Team Roles/Members</vt:lpstr>
      <vt:lpstr>The Clinical Research Team: General Responsibilities</vt:lpstr>
      <vt:lpstr>What Makes Research Team/Team Members Successful ?</vt:lpstr>
      <vt:lpstr>PI Responsibilities</vt:lpstr>
      <vt:lpstr>OHRP’s Use of “Investigator”…</vt:lpstr>
      <vt:lpstr>…OHRP’s Use of “Investigator”</vt:lpstr>
      <vt:lpstr>FDA and the Role of the Investigator</vt:lpstr>
      <vt:lpstr>Role of the Investigator: Drugs or Biologics…</vt:lpstr>
      <vt:lpstr>…Role of the Investigator: Drugs or Biologics</vt:lpstr>
      <vt:lpstr>Form 1572</vt:lpstr>
      <vt:lpstr>Role of the Investigator: Devices</vt:lpstr>
      <vt:lpstr>FDA Guidance… </vt:lpstr>
      <vt:lpstr>…FDA Guidance </vt:lpstr>
      <vt:lpstr>ICH GCP and the Investigator</vt:lpstr>
      <vt:lpstr>Delegation &amp; Supervision</vt:lpstr>
      <vt:lpstr>Delegated Research Activities</vt:lpstr>
      <vt:lpstr>Delegation of Tasks Log</vt:lpstr>
      <vt:lpstr>Delegation Log Initiation and Maintenance</vt:lpstr>
      <vt:lpstr>PI Additional Responsibilities</vt:lpstr>
      <vt:lpstr>Sub-Investigator</vt:lpstr>
      <vt:lpstr>Study Coordinator</vt:lpstr>
      <vt:lpstr>Study Coordinator Responsibilities… </vt:lpstr>
      <vt:lpstr>…Study Coordinator Responsibilities… </vt:lpstr>
      <vt:lpstr>…Study Coordinator Responsibilities… </vt:lpstr>
      <vt:lpstr>…Study Coordinator</vt:lpstr>
      <vt:lpstr>Nurses in Clinical Research</vt:lpstr>
      <vt:lpstr>Clinical Data Manager (CDM) </vt:lpstr>
      <vt:lpstr>Research Participant…</vt:lpstr>
      <vt:lpstr>… Research Participant …</vt:lpstr>
      <vt:lpstr>… Research Participant</vt:lpstr>
      <vt:lpstr>Additional Research Personnel?</vt:lpstr>
      <vt:lpstr>Professional Organizations</vt:lpstr>
      <vt:lpstr>Association of Clinical Research Professionals (ACRP)</vt:lpstr>
      <vt:lpstr>International Association of Clinical Research Nurses (IACRN)</vt:lpstr>
      <vt:lpstr>Society of Clinical Data Management (SCDM)</vt:lpstr>
      <vt:lpstr>Society of Clinical Research Associates (SoCRA), Inc.</vt:lpstr>
      <vt:lpstr>Research Certification</vt:lpstr>
      <vt:lpstr>Resources</vt:lpstr>
      <vt:lpstr>Regardless of Your Role: Be Your Own Best Advocate</vt:lpstr>
      <vt:lpstr>Upcoming Free Webinar</vt:lpstr>
      <vt:lpstr>PowerPoint Presentation</vt:lpstr>
    </vt:vector>
  </TitlesOfParts>
  <Company>Sapient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Sapient</dc:creator>
  <cp:lastModifiedBy>Adu, Kofi</cp:lastModifiedBy>
  <cp:revision>216</cp:revision>
  <cp:lastPrinted>2019-10-30T16:26:53Z</cp:lastPrinted>
  <dcterms:created xsi:type="dcterms:W3CDTF">2013-05-02T18:01:03Z</dcterms:created>
  <dcterms:modified xsi:type="dcterms:W3CDTF">2020-06-17T13:14:23Z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</Properties>
</file>